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8"/>
  </p:notesMasterIdLst>
  <p:sldIdLst>
    <p:sldId id="671" r:id="rId2"/>
    <p:sldId id="660" r:id="rId3"/>
    <p:sldId id="918" r:id="rId4"/>
    <p:sldId id="917" r:id="rId5"/>
    <p:sldId id="920" r:id="rId6"/>
    <p:sldId id="923" r:id="rId7"/>
    <p:sldId id="922" r:id="rId8"/>
    <p:sldId id="921" r:id="rId9"/>
    <p:sldId id="928" r:id="rId10"/>
    <p:sldId id="929" r:id="rId11"/>
    <p:sldId id="931" r:id="rId12"/>
    <p:sldId id="933" r:id="rId13"/>
    <p:sldId id="934" r:id="rId14"/>
    <p:sldId id="935" r:id="rId15"/>
    <p:sldId id="995" r:id="rId16"/>
    <p:sldId id="937" r:id="rId17"/>
    <p:sldId id="939" r:id="rId18"/>
    <p:sldId id="938" r:id="rId19"/>
    <p:sldId id="940" r:id="rId20"/>
    <p:sldId id="941" r:id="rId21"/>
    <p:sldId id="882" r:id="rId22"/>
    <p:sldId id="942" r:id="rId23"/>
    <p:sldId id="943" r:id="rId24"/>
    <p:sldId id="944" r:id="rId25"/>
    <p:sldId id="945" r:id="rId26"/>
    <p:sldId id="948" r:id="rId27"/>
    <p:sldId id="947" r:id="rId28"/>
    <p:sldId id="946" r:id="rId29"/>
    <p:sldId id="949" r:id="rId30"/>
    <p:sldId id="951" r:id="rId31"/>
    <p:sldId id="950" r:id="rId32"/>
    <p:sldId id="953" r:id="rId33"/>
    <p:sldId id="996" r:id="rId34"/>
    <p:sldId id="954" r:id="rId35"/>
    <p:sldId id="956" r:id="rId36"/>
    <p:sldId id="994" r:id="rId37"/>
    <p:sldId id="957" r:id="rId38"/>
    <p:sldId id="958" r:id="rId39"/>
    <p:sldId id="960" r:id="rId40"/>
    <p:sldId id="964" r:id="rId41"/>
    <p:sldId id="963" r:id="rId42"/>
    <p:sldId id="962" r:id="rId43"/>
    <p:sldId id="966" r:id="rId44"/>
    <p:sldId id="965" r:id="rId45"/>
    <p:sldId id="967" r:id="rId46"/>
    <p:sldId id="968" r:id="rId47"/>
    <p:sldId id="969" r:id="rId48"/>
    <p:sldId id="970" r:id="rId49"/>
    <p:sldId id="971" r:id="rId50"/>
    <p:sldId id="972" r:id="rId51"/>
    <p:sldId id="973" r:id="rId52"/>
    <p:sldId id="974" r:id="rId53"/>
    <p:sldId id="975" r:id="rId54"/>
    <p:sldId id="976" r:id="rId55"/>
    <p:sldId id="977" r:id="rId56"/>
    <p:sldId id="978" r:id="rId57"/>
    <p:sldId id="925" r:id="rId58"/>
    <p:sldId id="979" r:id="rId59"/>
    <p:sldId id="980" r:id="rId60"/>
    <p:sldId id="981" r:id="rId61"/>
    <p:sldId id="982" r:id="rId62"/>
    <p:sldId id="985" r:id="rId63"/>
    <p:sldId id="983" r:id="rId64"/>
    <p:sldId id="926" r:id="rId65"/>
    <p:sldId id="987" r:id="rId66"/>
    <p:sldId id="988" r:id="rId67"/>
  </p:sldIdLst>
  <p:sldSz cx="9144000" cy="6858000" type="screen4x3"/>
  <p:notesSz cx="6858000" cy="9144000"/>
  <p:custDataLst>
    <p:tags r:id="rId69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76" userDrawn="1">
          <p15:clr>
            <a:srgbClr val="A4A3A4"/>
          </p15:clr>
        </p15:guide>
        <p15:guide id="2" pos="29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306C8D"/>
    <a:srgbClr val="42997E"/>
    <a:srgbClr val="337296"/>
    <a:srgbClr val="604A7B"/>
    <a:srgbClr val="48A040"/>
    <a:srgbClr val="55C39F"/>
    <a:srgbClr val="4E5696"/>
    <a:srgbClr val="354796"/>
    <a:srgbClr val="52AD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2790" autoAdjust="0"/>
  </p:normalViewPr>
  <p:slideViewPr>
    <p:cSldViewPr>
      <p:cViewPr>
        <p:scale>
          <a:sx n="95" d="100"/>
          <a:sy n="95" d="100"/>
        </p:scale>
        <p:origin x="1440" y="232"/>
      </p:cViewPr>
      <p:guideLst>
        <p:guide orient="horz" pos="2976"/>
        <p:guide pos="29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tags" Target="tags/tag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1.png>
</file>

<file path=ppt/media/image2.png>
</file>

<file path=ppt/media/image3.png>
</file>

<file path=ppt/media/image30.jpg>
</file>

<file path=ppt/media/image31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1F41B-5C57-436C-90E6-D46C969112ED}" type="datetimeFigureOut">
              <a:rPr lang="ru-RU" smtClean="0"/>
              <a:t>28.11.17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B4C3B-A507-4AC6-8C55-FDBC06173C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94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4048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13511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27232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2868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57333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43793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98657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32129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401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17277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527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30204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6952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24615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92798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38828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79532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1928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03687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15773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67461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5017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072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87958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12410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7636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2883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481963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17221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26490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38852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30159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2174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64826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176182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152444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528382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01009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868956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316132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650118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136259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488390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72534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067525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677536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633803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778455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390806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991169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29180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924450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64743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05502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25123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9108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1936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B4C3B-A507-4AC6-8C55-FDBC06173CE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760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3CA53-AE35-48B9-8B85-77295771D8C3}" type="datetimeFigureOut">
              <a:rPr lang="ru-RU" smtClean="0"/>
              <a:pPr/>
              <a:t>28.11.17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FF65C-B071-417A-8D04-EB1372780206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6" Type="http://schemas.openxmlformats.org/officeDocument/2006/relationships/image" Target="../media/image22.emf"/><Relationship Id="rId7" Type="http://schemas.openxmlformats.org/officeDocument/2006/relationships/image" Target="../media/image23.emf"/><Relationship Id="rId8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19.emf"/><Relationship Id="rId7" Type="http://schemas.openxmlformats.org/officeDocument/2006/relationships/image" Target="../media/image20.emf"/><Relationship Id="rId8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4" Type="http://schemas.openxmlformats.org/officeDocument/2006/relationships/image" Target="../media/image29.emf"/><Relationship Id="rId5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8" Type="http://schemas.openxmlformats.org/officeDocument/2006/relationships/image" Target="../media/image37.emf"/><Relationship Id="rId9" Type="http://schemas.openxmlformats.org/officeDocument/2006/relationships/image" Target="../media/image38.emf"/><Relationship Id="rId10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8" Type="http://schemas.openxmlformats.org/officeDocument/2006/relationships/image" Target="../media/image38.emf"/><Relationship Id="rId9" Type="http://schemas.openxmlformats.org/officeDocument/2006/relationships/image" Target="../media/image37.emf"/><Relationship Id="rId10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8" Type="http://schemas.openxmlformats.org/officeDocument/2006/relationships/image" Target="../media/image38.emf"/><Relationship Id="rId9" Type="http://schemas.openxmlformats.org/officeDocument/2006/relationships/image" Target="../media/image37.emf"/><Relationship Id="rId10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8" Type="http://schemas.openxmlformats.org/officeDocument/2006/relationships/image" Target="../media/image38.emf"/><Relationship Id="rId9" Type="http://schemas.openxmlformats.org/officeDocument/2006/relationships/image" Target="../media/image37.emf"/><Relationship Id="rId10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42.emf"/><Relationship Id="rId6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43.emf"/><Relationship Id="rId6" Type="http://schemas.openxmlformats.org/officeDocument/2006/relationships/image" Target="../media/image44.emf"/><Relationship Id="rId7" Type="http://schemas.openxmlformats.org/officeDocument/2006/relationships/image" Target="../media/image45.emf"/><Relationship Id="rId8" Type="http://schemas.openxmlformats.org/officeDocument/2006/relationships/image" Target="../media/image46.emf"/><Relationship Id="rId9" Type="http://schemas.openxmlformats.org/officeDocument/2006/relationships/image" Target="../media/image42.emf"/><Relationship Id="rId10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9.emf"/><Relationship Id="rId12" Type="http://schemas.openxmlformats.org/officeDocument/2006/relationships/image" Target="../media/image50.emf"/><Relationship Id="rId13" Type="http://schemas.openxmlformats.org/officeDocument/2006/relationships/image" Target="../media/image42.emf"/><Relationship Id="rId14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43.emf"/><Relationship Id="rId6" Type="http://schemas.openxmlformats.org/officeDocument/2006/relationships/image" Target="../media/image44.emf"/><Relationship Id="rId7" Type="http://schemas.openxmlformats.org/officeDocument/2006/relationships/image" Target="../media/image45.emf"/><Relationship Id="rId8" Type="http://schemas.openxmlformats.org/officeDocument/2006/relationships/image" Target="../media/image46.emf"/><Relationship Id="rId9" Type="http://schemas.openxmlformats.org/officeDocument/2006/relationships/image" Target="../media/image47.emf"/><Relationship Id="rId10" Type="http://schemas.openxmlformats.org/officeDocument/2006/relationships/image" Target="../media/image4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2.emf"/><Relationship Id="rId5" Type="http://schemas.openxmlformats.org/officeDocument/2006/relationships/image" Target="../media/image53.emf"/><Relationship Id="rId6" Type="http://schemas.openxmlformats.org/officeDocument/2006/relationships/image" Target="../media/image54.emf"/><Relationship Id="rId7" Type="http://schemas.openxmlformats.org/officeDocument/2006/relationships/image" Target="../media/image55.emf"/><Relationship Id="rId8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5" Type="http://schemas.openxmlformats.org/officeDocument/2006/relationships/image" Target="../media/image54.emf"/><Relationship Id="rId6" Type="http://schemas.openxmlformats.org/officeDocument/2006/relationships/image" Target="../media/image55.emf"/><Relationship Id="rId7" Type="http://schemas.openxmlformats.org/officeDocument/2006/relationships/image" Target="../media/image56.emf"/><Relationship Id="rId8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4" Type="http://schemas.openxmlformats.org/officeDocument/2006/relationships/image" Target="../media/image58.emf"/><Relationship Id="rId5" Type="http://schemas.openxmlformats.org/officeDocument/2006/relationships/image" Target="../media/image59.emf"/><Relationship Id="rId6" Type="http://schemas.openxmlformats.org/officeDocument/2006/relationships/image" Target="../media/image60.emf"/><Relationship Id="rId7" Type="http://schemas.openxmlformats.org/officeDocument/2006/relationships/image" Target="../media/image56.emf"/><Relationship Id="rId8" Type="http://schemas.openxmlformats.org/officeDocument/2006/relationships/image" Target="../media/image39.emf"/><Relationship Id="rId9" Type="http://schemas.openxmlformats.org/officeDocument/2006/relationships/image" Target="../media/image61.emf"/><Relationship Id="rId10" Type="http://schemas.openxmlformats.org/officeDocument/2006/relationships/image" Target="../media/image62.emf"/><Relationship Id="rId11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6.emf"/><Relationship Id="rId8" Type="http://schemas.openxmlformats.org/officeDocument/2006/relationships/image" Target="../media/image67.emf"/><Relationship Id="rId9" Type="http://schemas.openxmlformats.org/officeDocument/2006/relationships/image" Target="../media/image68.emf"/><Relationship Id="rId10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6.emf"/><Relationship Id="rId12" Type="http://schemas.openxmlformats.org/officeDocument/2006/relationships/image" Target="../media/image67.emf"/><Relationship Id="rId13" Type="http://schemas.openxmlformats.org/officeDocument/2006/relationships/image" Target="../media/image68.emf"/><Relationship Id="rId14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9.emf"/><Relationship Id="rId8" Type="http://schemas.openxmlformats.org/officeDocument/2006/relationships/image" Target="../media/image70.emf"/><Relationship Id="rId9" Type="http://schemas.openxmlformats.org/officeDocument/2006/relationships/image" Target="../media/image71.emf"/><Relationship Id="rId10" Type="http://schemas.openxmlformats.org/officeDocument/2006/relationships/image" Target="../media/image7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0.emf"/><Relationship Id="rId12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73.emf"/><Relationship Id="rId4" Type="http://schemas.openxmlformats.org/officeDocument/2006/relationships/image" Target="../media/image74.emf"/><Relationship Id="rId5" Type="http://schemas.openxmlformats.org/officeDocument/2006/relationships/image" Target="../media/image75.emf"/><Relationship Id="rId6" Type="http://schemas.openxmlformats.org/officeDocument/2006/relationships/image" Target="../media/image76.emf"/><Relationship Id="rId7" Type="http://schemas.openxmlformats.org/officeDocument/2006/relationships/image" Target="../media/image77.emf"/><Relationship Id="rId8" Type="http://schemas.openxmlformats.org/officeDocument/2006/relationships/image" Target="../media/image78.emf"/><Relationship Id="rId9" Type="http://schemas.openxmlformats.org/officeDocument/2006/relationships/image" Target="../media/image79.emf"/><Relationship Id="rId10" Type="http://schemas.openxmlformats.org/officeDocument/2006/relationships/image" Target="../media/image39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50.emf"/><Relationship Id="rId9" Type="http://schemas.openxmlformats.org/officeDocument/2006/relationships/image" Target="../media/image82.emf"/><Relationship Id="rId10" Type="http://schemas.openxmlformats.org/officeDocument/2006/relationships/image" Target="../media/image83.emf"/><Relationship Id="rId11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2.emf"/><Relationship Id="rId12" Type="http://schemas.openxmlformats.org/officeDocument/2006/relationships/image" Target="../media/image83.emf"/><Relationship Id="rId13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50.emf"/><Relationship Id="rId9" Type="http://schemas.openxmlformats.org/officeDocument/2006/relationships/image" Target="../media/image84.emf"/><Relationship Id="rId10" Type="http://schemas.openxmlformats.org/officeDocument/2006/relationships/image" Target="../media/image85.emf"/></Relationships>
</file>

<file path=ppt/slides/_rels/slide4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2.emf"/><Relationship Id="rId12" Type="http://schemas.openxmlformats.org/officeDocument/2006/relationships/image" Target="../media/image83.emf"/><Relationship Id="rId13" Type="http://schemas.openxmlformats.org/officeDocument/2006/relationships/image" Target="../media/image86.emf"/><Relationship Id="rId14" Type="http://schemas.openxmlformats.org/officeDocument/2006/relationships/image" Target="../media/image87.emf"/><Relationship Id="rId15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50.emf"/><Relationship Id="rId9" Type="http://schemas.openxmlformats.org/officeDocument/2006/relationships/image" Target="../media/image84.emf"/><Relationship Id="rId10" Type="http://schemas.openxmlformats.org/officeDocument/2006/relationships/image" Target="../media/image85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9.emf"/><Relationship Id="rId8" Type="http://schemas.openxmlformats.org/officeDocument/2006/relationships/image" Target="../media/image72.emf"/><Relationship Id="rId9" Type="http://schemas.openxmlformats.org/officeDocument/2006/relationships/image" Target="../media/image88.emf"/><Relationship Id="rId10" Type="http://schemas.openxmlformats.org/officeDocument/2006/relationships/image" Target="../media/image89.emf"/><Relationship Id="rId11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8.emf"/><Relationship Id="rId12" Type="http://schemas.openxmlformats.org/officeDocument/2006/relationships/image" Target="../media/image89.emf"/><Relationship Id="rId13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9.emf"/><Relationship Id="rId8" Type="http://schemas.openxmlformats.org/officeDocument/2006/relationships/image" Target="../media/image72.emf"/><Relationship Id="rId9" Type="http://schemas.openxmlformats.org/officeDocument/2006/relationships/image" Target="../media/image90.emf"/><Relationship Id="rId10" Type="http://schemas.openxmlformats.org/officeDocument/2006/relationships/image" Target="../media/image91.emf"/></Relationships>
</file>

<file path=ppt/slides/_rels/slide4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8.emf"/><Relationship Id="rId12" Type="http://schemas.openxmlformats.org/officeDocument/2006/relationships/image" Target="../media/image89.emf"/><Relationship Id="rId13" Type="http://schemas.openxmlformats.org/officeDocument/2006/relationships/image" Target="../media/image56.emf"/><Relationship Id="rId14" Type="http://schemas.openxmlformats.org/officeDocument/2006/relationships/image" Target="../media/image92.emf"/><Relationship Id="rId15" Type="http://schemas.openxmlformats.org/officeDocument/2006/relationships/image" Target="../media/image9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9.emf"/><Relationship Id="rId8" Type="http://schemas.openxmlformats.org/officeDocument/2006/relationships/image" Target="../media/image72.emf"/><Relationship Id="rId9" Type="http://schemas.openxmlformats.org/officeDocument/2006/relationships/image" Target="../media/image90.emf"/><Relationship Id="rId10" Type="http://schemas.openxmlformats.org/officeDocument/2006/relationships/image" Target="../media/image91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4" Type="http://schemas.openxmlformats.org/officeDocument/2006/relationships/image" Target="../media/image95.emf"/><Relationship Id="rId5" Type="http://schemas.openxmlformats.org/officeDocument/2006/relationships/image" Target="../media/image96.emf"/><Relationship Id="rId6" Type="http://schemas.openxmlformats.org/officeDocument/2006/relationships/image" Target="../media/image9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9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8.emf"/><Relationship Id="rId12" Type="http://schemas.openxmlformats.org/officeDocument/2006/relationships/image" Target="../media/image109.emf"/><Relationship Id="rId13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00.emf"/><Relationship Id="rId4" Type="http://schemas.openxmlformats.org/officeDocument/2006/relationships/image" Target="../media/image101.emf"/><Relationship Id="rId5" Type="http://schemas.openxmlformats.org/officeDocument/2006/relationships/image" Target="../media/image102.emf"/><Relationship Id="rId6" Type="http://schemas.openxmlformats.org/officeDocument/2006/relationships/image" Target="../media/image103.emf"/><Relationship Id="rId7" Type="http://schemas.openxmlformats.org/officeDocument/2006/relationships/image" Target="../media/image104.emf"/><Relationship Id="rId8" Type="http://schemas.openxmlformats.org/officeDocument/2006/relationships/image" Target="../media/image105.emf"/><Relationship Id="rId9" Type="http://schemas.openxmlformats.org/officeDocument/2006/relationships/image" Target="../media/image106.emf"/><Relationship Id="rId10" Type="http://schemas.openxmlformats.org/officeDocument/2006/relationships/image" Target="../media/image10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4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4" Type="http://schemas.openxmlformats.org/officeDocument/2006/relationships/image" Target="../media/image112.emf"/><Relationship Id="rId5" Type="http://schemas.openxmlformats.org/officeDocument/2006/relationships/image" Target="../media/image113.emf"/><Relationship Id="rId6" Type="http://schemas.openxmlformats.org/officeDocument/2006/relationships/image" Target="../media/image114.emf"/><Relationship Id="rId7" Type="http://schemas.openxmlformats.org/officeDocument/2006/relationships/image" Target="../media/image1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4" Type="http://schemas.openxmlformats.org/officeDocument/2006/relationships/image" Target="../media/image116.emf"/><Relationship Id="rId5" Type="http://schemas.openxmlformats.org/officeDocument/2006/relationships/image" Target="../media/image117.emf"/><Relationship Id="rId6" Type="http://schemas.openxmlformats.org/officeDocument/2006/relationships/image" Target="../media/image118.emf"/><Relationship Id="rId7" Type="http://schemas.openxmlformats.org/officeDocument/2006/relationships/image" Target="../media/image1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4" Type="http://schemas.openxmlformats.org/officeDocument/2006/relationships/image" Target="../media/image116.emf"/><Relationship Id="rId5" Type="http://schemas.openxmlformats.org/officeDocument/2006/relationships/image" Target="../media/image117.emf"/><Relationship Id="rId6" Type="http://schemas.openxmlformats.org/officeDocument/2006/relationships/image" Target="../media/image118.emf"/><Relationship Id="rId7" Type="http://schemas.openxmlformats.org/officeDocument/2006/relationships/image" Target="../media/image1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4" Type="http://schemas.openxmlformats.org/officeDocument/2006/relationships/image" Target="../media/image121.emf"/><Relationship Id="rId5" Type="http://schemas.openxmlformats.org/officeDocument/2006/relationships/image" Target="../media/image122.emf"/><Relationship Id="rId6" Type="http://schemas.openxmlformats.org/officeDocument/2006/relationships/image" Target="../media/image123.emf"/><Relationship Id="rId7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4" Type="http://schemas.openxmlformats.org/officeDocument/2006/relationships/image" Target="../media/image120.emf"/><Relationship Id="rId5" Type="http://schemas.openxmlformats.org/officeDocument/2006/relationships/image" Target="../media/image121.emf"/><Relationship Id="rId6" Type="http://schemas.openxmlformats.org/officeDocument/2006/relationships/image" Target="../media/image122.emf"/><Relationship Id="rId7" Type="http://schemas.openxmlformats.org/officeDocument/2006/relationships/image" Target="../media/image126.emf"/><Relationship Id="rId8" Type="http://schemas.openxmlformats.org/officeDocument/2006/relationships/image" Target="../media/image123.emf"/><Relationship Id="rId9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6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6.emf"/><Relationship Id="rId12" Type="http://schemas.openxmlformats.org/officeDocument/2006/relationships/image" Target="../media/image137.emf"/><Relationship Id="rId13" Type="http://schemas.openxmlformats.org/officeDocument/2006/relationships/image" Target="../media/image1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7.emf"/><Relationship Id="rId3" Type="http://schemas.openxmlformats.org/officeDocument/2006/relationships/image" Target="../media/image128.emf"/><Relationship Id="rId4" Type="http://schemas.openxmlformats.org/officeDocument/2006/relationships/image" Target="../media/image129.emf"/><Relationship Id="rId5" Type="http://schemas.openxmlformats.org/officeDocument/2006/relationships/image" Target="../media/image130.emf"/><Relationship Id="rId6" Type="http://schemas.openxmlformats.org/officeDocument/2006/relationships/image" Target="../media/image131.emf"/><Relationship Id="rId7" Type="http://schemas.openxmlformats.org/officeDocument/2006/relationships/image" Target="../media/image132.emf"/><Relationship Id="rId8" Type="http://schemas.openxmlformats.org/officeDocument/2006/relationships/image" Target="../media/image133.emf"/><Relationship Id="rId9" Type="http://schemas.openxmlformats.org/officeDocument/2006/relationships/image" Target="../media/image134.emf"/><Relationship Id="rId10" Type="http://schemas.openxmlformats.org/officeDocument/2006/relationships/image" Target="../media/image135.emf"/></Relationships>
</file>

<file path=ppt/slides/_rels/slide6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4.emf"/><Relationship Id="rId12" Type="http://schemas.openxmlformats.org/officeDocument/2006/relationships/image" Target="../media/image145.emf"/><Relationship Id="rId13" Type="http://schemas.openxmlformats.org/officeDocument/2006/relationships/image" Target="../media/image14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Relationship Id="rId3" Type="http://schemas.openxmlformats.org/officeDocument/2006/relationships/image" Target="../media/image102.emf"/><Relationship Id="rId4" Type="http://schemas.openxmlformats.org/officeDocument/2006/relationships/image" Target="../media/image103.emf"/><Relationship Id="rId5" Type="http://schemas.openxmlformats.org/officeDocument/2006/relationships/image" Target="../media/image104.emf"/><Relationship Id="rId6" Type="http://schemas.openxmlformats.org/officeDocument/2006/relationships/image" Target="../media/image139.emf"/><Relationship Id="rId7" Type="http://schemas.openxmlformats.org/officeDocument/2006/relationships/image" Target="../media/image140.emf"/><Relationship Id="rId8" Type="http://schemas.openxmlformats.org/officeDocument/2006/relationships/image" Target="../media/image141.emf"/><Relationship Id="rId9" Type="http://schemas.openxmlformats.org/officeDocument/2006/relationships/image" Target="../media/image142.emf"/><Relationship Id="rId10" Type="http://schemas.openxmlformats.org/officeDocument/2006/relationships/image" Target="../media/image143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emf"/><Relationship Id="rId4" Type="http://schemas.openxmlformats.org/officeDocument/2006/relationships/image" Target="../media/image14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png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1188071" y="2132856"/>
            <a:ext cx="7056784" cy="1143000"/>
          </a:xfrm>
        </p:spPr>
        <p:txBody>
          <a:bodyPr>
            <a:noAutofit/>
          </a:bodyPr>
          <a:lstStyle/>
          <a:p>
            <a:pPr lvl="0"/>
            <a:r>
              <a:rPr lang="en-US" sz="3200" b="1" dirty="0" err="1">
                <a:solidFill>
                  <a:srgbClr val="306C8D"/>
                </a:solidFill>
              </a:rPr>
              <a:t>RL@Coursera</a:t>
            </a:r>
            <a:r>
              <a:rPr lang="en-US" sz="3200" b="1" dirty="0">
                <a:solidFill>
                  <a:srgbClr val="306C8D"/>
                </a:solidFill>
              </a:rPr>
              <a:t/>
            </a:r>
            <a:br>
              <a:rPr lang="en-US" sz="3200" b="1" dirty="0">
                <a:solidFill>
                  <a:srgbClr val="306C8D"/>
                </a:solidFill>
              </a:rPr>
            </a:br>
            <a:r>
              <a:rPr lang="en-US" sz="3200" b="1" dirty="0">
                <a:solidFill>
                  <a:srgbClr val="306C8D"/>
                </a:solidFill>
              </a:rPr>
              <a:t>week </a:t>
            </a:r>
            <a:r>
              <a:rPr lang="ru-RU" sz="3200" b="1" dirty="0">
                <a:solidFill>
                  <a:srgbClr val="306C8D"/>
                </a:solidFill>
              </a:rPr>
              <a:t>2</a:t>
            </a:r>
            <a:r>
              <a:rPr lang="en-US" sz="3200" b="1" dirty="0">
                <a:solidFill>
                  <a:srgbClr val="306C8D"/>
                </a:solidFill>
              </a:rPr>
              <a:t/>
            </a:r>
            <a:br>
              <a:rPr lang="en-US" sz="3200" b="1" dirty="0">
                <a:solidFill>
                  <a:srgbClr val="306C8D"/>
                </a:solidFill>
              </a:rPr>
            </a:br>
            <a:r>
              <a:rPr lang="en-US" sz="3200" b="1" dirty="0">
                <a:solidFill>
                  <a:srgbClr val="306C8D"/>
                </a:solidFill>
              </a:rPr>
              <a:t/>
            </a:r>
            <a:br>
              <a:rPr lang="en-US" sz="3200" b="1" dirty="0">
                <a:solidFill>
                  <a:srgbClr val="306C8D"/>
                </a:solidFill>
              </a:rPr>
            </a:br>
            <a:r>
              <a:rPr lang="en" sz="3200" b="1" dirty="0">
                <a:solidFill>
                  <a:srgbClr val="306C8D"/>
                </a:solidFill>
              </a:rPr>
              <a:t> Global </a:t>
            </a:r>
            <a:r>
              <a:rPr lang="en" sz="3200" b="1" dirty="0" smtClean="0">
                <a:solidFill>
                  <a:srgbClr val="306C8D"/>
                </a:solidFill>
              </a:rPr>
              <a:t>optimality</a:t>
            </a:r>
            <a:r>
              <a:rPr lang="en-US" sz="3200" b="1" dirty="0" smtClean="0">
                <a:solidFill>
                  <a:srgbClr val="306C8D"/>
                </a:solidFill>
              </a:rPr>
              <a:t>:</a:t>
            </a:r>
            <a:br>
              <a:rPr lang="en-US" sz="3200" b="1" dirty="0" smtClean="0">
                <a:solidFill>
                  <a:srgbClr val="306C8D"/>
                </a:solidFill>
              </a:rPr>
            </a:br>
            <a:r>
              <a:rPr lang="en-US" sz="3200" b="1" dirty="0" smtClean="0">
                <a:solidFill>
                  <a:srgbClr val="306C8D"/>
                </a:solidFill>
              </a:rPr>
              <a:t>d</a:t>
            </a:r>
            <a:r>
              <a:rPr lang="en" sz="3200" b="1" dirty="0" err="1" smtClean="0">
                <a:solidFill>
                  <a:srgbClr val="306C8D"/>
                </a:solidFill>
              </a:rPr>
              <a:t>iscounted</a:t>
            </a:r>
            <a:r>
              <a:rPr lang="en" sz="3200" b="1" dirty="0" smtClean="0">
                <a:solidFill>
                  <a:srgbClr val="306C8D"/>
                </a:solidFill>
              </a:rPr>
              <a:t> return </a:t>
            </a:r>
            <a:endParaRPr lang="en-US" sz="3200" b="1" dirty="0">
              <a:solidFill>
                <a:srgbClr val="306C8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761210"/>
            <a:ext cx="4824536" cy="20832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534" y="3738578"/>
            <a:ext cx="2448272" cy="202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94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Discounting makes sums finite 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/>
              <a:t>Maximal return for </a:t>
            </a:r>
            <a:r>
              <a:rPr lang="en" sz="2400" b="1"/>
              <a:t>R = +1 </a:t>
            </a:r>
          </a:p>
        </p:txBody>
      </p:sp>
      <p:sp>
        <p:nvSpPr>
          <p:cNvPr id="6" name="Rectangle 5"/>
          <p:cNvSpPr/>
          <p:nvPr/>
        </p:nvSpPr>
        <p:spPr>
          <a:xfrm>
            <a:off x="5213567" y="2789578"/>
            <a:ext cx="375092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-69850" algn="ctr">
              <a:lnSpc>
                <a:spcPct val="150000"/>
              </a:lnSpc>
              <a:spcAft>
                <a:spcPts val="1600"/>
              </a:spcAft>
              <a:buClr>
                <a:srgbClr val="000000"/>
              </a:buClr>
              <a:buSzPct val="45833"/>
            </a:pPr>
            <a:r>
              <a:rPr lang="en" sz="2400" dirty="0"/>
              <a:t>Any </a:t>
            </a:r>
            <a:r>
              <a:rPr lang="en" sz="2400" dirty="0">
                <a:solidFill>
                  <a:srgbClr val="42997E"/>
                </a:solidFill>
              </a:rPr>
              <a:t>discounting</a:t>
            </a:r>
            <a:r>
              <a:rPr lang="en" sz="2400" dirty="0"/>
              <a:t> </a:t>
            </a:r>
            <a:r>
              <a:rPr lang="en" sz="2400" dirty="0">
                <a:solidFill>
                  <a:srgbClr val="42997E"/>
                </a:solidFill>
              </a:rPr>
              <a:t>changes</a:t>
            </a:r>
            <a:r>
              <a:rPr lang="en" sz="2400" dirty="0"/>
              <a:t> </a:t>
            </a:r>
            <a:r>
              <a:rPr lang="en" sz="2400" dirty="0" smtClean="0"/>
              <a:t>optimization </a:t>
            </a:r>
            <a:r>
              <a:rPr lang="en" sz="2400" dirty="0">
                <a:solidFill>
                  <a:srgbClr val="42997E"/>
                </a:solidFill>
              </a:rPr>
              <a:t>task</a:t>
            </a:r>
            <a:r>
              <a:rPr lang="en" sz="2400" dirty="0"/>
              <a:t> and its solution!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78" y="2728205"/>
            <a:ext cx="4991611" cy="3732798"/>
          </a:xfrm>
          <a:prstGeom prst="rect">
            <a:avLst/>
          </a:prstGeom>
        </p:spPr>
      </p:pic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931734"/>
              </p:ext>
            </p:extLst>
          </p:nvPr>
        </p:nvGraphicFramePr>
        <p:xfrm>
          <a:off x="4968036" y="1025951"/>
          <a:ext cx="3600000" cy="1368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900000"/>
                <a:gridCol w="900000"/>
                <a:gridCol w="900000"/>
                <a:gridCol w="900000"/>
              </a:tblGrid>
              <a:tr h="68400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endParaRPr sz="2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400" dirty="0"/>
                        <a:t>0.9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61111"/>
                        <a:buFont typeface="Arial"/>
                        <a:buNone/>
                      </a:pPr>
                      <a:r>
                        <a:rPr lang="en" sz="2400" dirty="0">
                          <a:solidFill>
                            <a:schemeClr val="dk1"/>
                          </a:solidFill>
                        </a:rPr>
                        <a:t>0.95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61111"/>
                        <a:buFont typeface="Arial"/>
                        <a:buNone/>
                      </a:pPr>
                      <a:r>
                        <a:rPr lang="en" sz="2400" dirty="0">
                          <a:solidFill>
                            <a:schemeClr val="dk1"/>
                          </a:solidFill>
                        </a:rPr>
                        <a:t>0.99</a:t>
                      </a:r>
                    </a:p>
                  </a:txBody>
                  <a:tcPr marL="45720" marR="45720" anchor="ctr"/>
                </a:tc>
              </a:tr>
              <a:tr h="68400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endParaRPr sz="2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ru-RU" sz="2400" dirty="0" smtClean="0"/>
                        <a:t>10</a:t>
                      </a:r>
                      <a:endParaRPr lang="en" sz="24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61111"/>
                        <a:buFont typeface="Arial"/>
                        <a:buNone/>
                      </a:pPr>
                      <a:r>
                        <a:rPr lang="ru-RU" sz="2400" dirty="0" smtClean="0">
                          <a:solidFill>
                            <a:schemeClr val="dk1"/>
                          </a:solidFill>
                        </a:rPr>
                        <a:t>20</a:t>
                      </a:r>
                      <a:endParaRPr lang="en" sz="2400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61111"/>
                        <a:buFont typeface="Arial"/>
                        <a:buNone/>
                      </a:pPr>
                      <a:r>
                        <a:rPr lang="ru-RU" sz="2400" dirty="0" smtClean="0">
                          <a:solidFill>
                            <a:schemeClr val="dk1"/>
                          </a:solidFill>
                        </a:rPr>
                        <a:t>100</a:t>
                      </a:r>
                      <a:endParaRPr lang="en" sz="2400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 anchor="ctr"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00" y="1512000"/>
            <a:ext cx="3187700" cy="1003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0800" y="1268760"/>
            <a:ext cx="203200" cy="241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8400" y="1753200"/>
            <a:ext cx="777736" cy="58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91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Discounting is inherent to humans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81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/>
              <a:t>Quasi-hyperbolic</a:t>
            </a:r>
          </a:p>
          <a:p>
            <a:pPr marL="4581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/>
              <a:t>Hyperbolic </a:t>
            </a:r>
            <a:r>
              <a:rPr lang="en" sz="2400" dirty="0" smtClean="0"/>
              <a:t>discounting</a:t>
            </a:r>
            <a:endParaRPr lang="ru-RU" sz="2400" dirty="0" smtClean="0"/>
          </a:p>
          <a:p>
            <a:pPr marL="115200" lvl="0">
              <a:spcAft>
                <a:spcPts val="1600"/>
              </a:spcAft>
            </a:pPr>
            <a:r>
              <a:rPr lang="en" sz="2400" dirty="0" smtClean="0"/>
              <a:t> </a:t>
            </a:r>
            <a:endParaRPr lang="en" sz="2400" dirty="0"/>
          </a:p>
          <a:p>
            <a:pPr lvl="0"/>
            <a:endParaRPr lang="en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900" y="910800"/>
            <a:ext cx="1600200" cy="406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48788"/>
            <a:ext cx="2082800" cy="8001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96191" y="5858108"/>
            <a:ext cx="86405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" sz="1400" dirty="0" err="1"/>
              <a:t>Laibson</a:t>
            </a:r>
            <a:r>
              <a:rPr lang="en" sz="1400" dirty="0"/>
              <a:t>, D. (1997). Golden eggs and hyperbolic discounting</a:t>
            </a:r>
            <a:r>
              <a:rPr lang="en" sz="1400" dirty="0" smtClean="0"/>
              <a:t>.</a:t>
            </a:r>
            <a:endParaRPr lang="ru-RU" sz="1400" dirty="0" smtClean="0"/>
          </a:p>
          <a:p>
            <a:pPr lvl="0"/>
            <a:r>
              <a:rPr lang="en" sz="1400" dirty="0" smtClean="0"/>
              <a:t>The </a:t>
            </a:r>
            <a:r>
              <a:rPr lang="en" sz="1400" dirty="0"/>
              <a:t>Quarterly Journal of Economics, 112(2), 443-478.</a:t>
            </a:r>
          </a:p>
        </p:txBody>
      </p:sp>
    </p:spTree>
    <p:extLst>
      <p:ext uri="{BB962C8B-B14F-4D97-AF65-F5344CB8AC3E}">
        <p14:creationId xmlns:p14="http://schemas.microsoft.com/office/powerpoint/2010/main" val="1878102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2843808" y="3909144"/>
            <a:ext cx="1872655" cy="383952"/>
          </a:xfrm>
          <a:prstGeom prst="rect">
            <a:avLst/>
          </a:prstGeom>
          <a:solidFill>
            <a:srgbClr val="42997E">
              <a:alpha val="4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Discounting is inherent to humans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3334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81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/>
              <a:t>Quasi-hyperbolic</a:t>
            </a:r>
          </a:p>
          <a:p>
            <a:pPr marL="4581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/>
              <a:t>Hyperbolic </a:t>
            </a:r>
            <a:r>
              <a:rPr lang="en" sz="2400" dirty="0" smtClean="0"/>
              <a:t>discounting</a:t>
            </a:r>
            <a:endParaRPr lang="ru-RU" sz="2400" dirty="0" smtClean="0"/>
          </a:p>
          <a:p>
            <a:pPr marL="458100" lvl="0" indent="-342900">
              <a:spcAft>
                <a:spcPts val="1600"/>
              </a:spcAft>
              <a:buFont typeface="Arial" charset="0"/>
              <a:buChar char="•"/>
            </a:pPr>
            <a:endParaRPr lang="ru-RU" sz="2400" dirty="0"/>
          </a:p>
          <a:p>
            <a:pPr marL="115200">
              <a:spcAft>
                <a:spcPts val="1600"/>
              </a:spcAft>
            </a:pPr>
            <a:r>
              <a:rPr lang="en" sz="2400" dirty="0"/>
              <a:t>Mathematical convenience  </a:t>
            </a:r>
          </a:p>
          <a:p>
            <a:pPr marL="115200" lvl="0">
              <a:spcAft>
                <a:spcPts val="1600"/>
              </a:spcAft>
            </a:pPr>
            <a:r>
              <a:rPr lang="en" sz="2400" dirty="0" smtClean="0"/>
              <a:t> </a:t>
            </a:r>
            <a:endParaRPr lang="en" sz="2400" dirty="0"/>
          </a:p>
          <a:p>
            <a:pPr lvl="0"/>
            <a:endParaRPr lang="en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900" y="910800"/>
            <a:ext cx="1600200" cy="406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48788"/>
            <a:ext cx="2082800" cy="80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0932" y="3945222"/>
            <a:ext cx="2120900" cy="3429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680220" y="4523072"/>
            <a:ext cx="3302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" sz="2400" dirty="0">
                <a:solidFill>
                  <a:srgbClr val="42997E"/>
                </a:solidFill>
              </a:rPr>
              <a:t>Remember this one! </a:t>
            </a:r>
          </a:p>
          <a:p>
            <a:pPr lvl="0"/>
            <a:r>
              <a:rPr lang="en" sz="2400" dirty="0">
                <a:solidFill>
                  <a:srgbClr val="42997E"/>
                </a:solidFill>
              </a:rPr>
              <a:t>We will need it later</a:t>
            </a:r>
          </a:p>
        </p:txBody>
      </p:sp>
      <p:cxnSp>
        <p:nvCxnSpPr>
          <p:cNvPr id="12" name="Elbow Connector 11"/>
          <p:cNvCxnSpPr>
            <a:stCxn id="10" idx="1"/>
            <a:endCxn id="15" idx="2"/>
          </p:cNvCxnSpPr>
          <p:nvPr/>
        </p:nvCxnSpPr>
        <p:spPr>
          <a:xfrm rot="10800000">
            <a:off x="3780136" y="4293097"/>
            <a:ext cx="900084" cy="645475"/>
          </a:xfrm>
          <a:prstGeom prst="bentConnector2">
            <a:avLst/>
          </a:prstGeom>
          <a:ln w="25400">
            <a:solidFill>
              <a:srgbClr val="42997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96191" y="5858108"/>
            <a:ext cx="86405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" sz="1400" dirty="0" err="1"/>
              <a:t>Laibson</a:t>
            </a:r>
            <a:r>
              <a:rPr lang="en" sz="1400" dirty="0"/>
              <a:t>, D. (1997). Golden eggs and hyperbolic discounting</a:t>
            </a:r>
            <a:r>
              <a:rPr lang="en" sz="1400" dirty="0" smtClean="0"/>
              <a:t>.</a:t>
            </a:r>
            <a:endParaRPr lang="ru-RU" sz="1400" dirty="0" smtClean="0"/>
          </a:p>
          <a:p>
            <a:pPr lvl="0"/>
            <a:r>
              <a:rPr lang="en" sz="1400" dirty="0" smtClean="0"/>
              <a:t>The </a:t>
            </a:r>
            <a:r>
              <a:rPr lang="en" sz="1400" dirty="0"/>
              <a:t>Quarterly Journal of Economics, 112(2), 443-478.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4800" y="3283200"/>
            <a:ext cx="51816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5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Discounting: another view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" sz="2400" dirty="0"/>
              <a:t>Any action affects (1) immediate reward (2) next </a:t>
            </a:r>
            <a:r>
              <a:rPr lang="en" sz="2400" dirty="0" smtClean="0"/>
              <a:t>state</a:t>
            </a:r>
            <a:endParaRPr lang="ru-RU" sz="2400" dirty="0" smtClean="0"/>
          </a:p>
        </p:txBody>
      </p:sp>
    </p:spTree>
    <p:extLst>
      <p:ext uri="{BB962C8B-B14F-4D97-AF65-F5344CB8AC3E}">
        <p14:creationId xmlns:p14="http://schemas.microsoft.com/office/powerpoint/2010/main" val="1214372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501" y="3224941"/>
            <a:ext cx="1854200" cy="3683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6371753" y="1083032"/>
            <a:ext cx="1368599" cy="383952"/>
          </a:xfrm>
          <a:prstGeom prst="rect">
            <a:avLst/>
          </a:prstGeom>
          <a:solidFill>
            <a:srgbClr val="42997E">
              <a:alpha val="4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Discounting: another view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" sz="2400" dirty="0"/>
              <a:t>Any action affects (1) immediate reward (2) next </a:t>
            </a:r>
            <a:r>
              <a:rPr lang="en" sz="2400" dirty="0" smtClean="0"/>
              <a:t>state</a:t>
            </a:r>
            <a:endParaRPr lang="ru-RU" sz="2400" dirty="0" smtClean="0"/>
          </a:p>
          <a:p>
            <a:pPr lvl="0"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en" sz="2400" dirty="0"/>
              <a:t>But how long does this effect lasts</a:t>
            </a:r>
            <a:r>
              <a:rPr lang="en" sz="2400" dirty="0" smtClean="0"/>
              <a:t>?</a:t>
            </a:r>
            <a:endParaRPr lang="en" sz="2400" dirty="0"/>
          </a:p>
        </p:txBody>
      </p:sp>
      <p:sp>
        <p:nvSpPr>
          <p:cNvPr id="6" name="Rectangle 5"/>
          <p:cNvSpPr/>
          <p:nvPr/>
        </p:nvSpPr>
        <p:spPr>
          <a:xfrm>
            <a:off x="795649" y="1464797"/>
            <a:ext cx="521328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1600"/>
              </a:spcAft>
            </a:pPr>
            <a:r>
              <a:rPr lang="en" sz="2400" dirty="0">
                <a:solidFill>
                  <a:srgbClr val="42997E"/>
                </a:solidFill>
              </a:rPr>
              <a:t>Action indirectly affects future rewards </a:t>
            </a:r>
          </a:p>
        </p:txBody>
      </p:sp>
      <p:sp>
        <p:nvSpPr>
          <p:cNvPr id="9" name="Rectangle 8"/>
          <p:cNvSpPr/>
          <p:nvPr/>
        </p:nvSpPr>
        <p:spPr>
          <a:xfrm>
            <a:off x="828000" y="5734997"/>
            <a:ext cx="75674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spcAft>
                <a:spcPts val="1600"/>
              </a:spcAft>
            </a:pPr>
            <a:r>
              <a:rPr lang="en" sz="2400"/>
              <a:t>G is expected return under stationary end-of-effect </a:t>
            </a:r>
            <a:r>
              <a:rPr lang="en" sz="2400" smtClean="0"/>
              <a:t>model</a:t>
            </a:r>
            <a:endParaRPr lang="en" sz="2400"/>
          </a:p>
        </p:txBody>
      </p:sp>
      <p:cxnSp>
        <p:nvCxnSpPr>
          <p:cNvPr id="17" name="Elbow Connector 16"/>
          <p:cNvCxnSpPr/>
          <p:nvPr/>
        </p:nvCxnSpPr>
        <p:spPr>
          <a:xfrm flipV="1">
            <a:off x="5887783" y="1464797"/>
            <a:ext cx="1115900" cy="357657"/>
          </a:xfrm>
          <a:prstGeom prst="bentConnector3">
            <a:avLst>
              <a:gd name="adj1" fmla="val 99570"/>
            </a:avLst>
          </a:prstGeom>
          <a:ln w="25400">
            <a:solidFill>
              <a:srgbClr val="42997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168" y="2689416"/>
            <a:ext cx="5791200" cy="4064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5835" y="4879829"/>
            <a:ext cx="1892300" cy="10414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5835" y="4884704"/>
            <a:ext cx="368300" cy="50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15835" y="3738572"/>
            <a:ext cx="3086100" cy="368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15835" y="4269760"/>
            <a:ext cx="41148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835" y="4879829"/>
            <a:ext cx="1892300" cy="10414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5835" y="3738572"/>
            <a:ext cx="3086100" cy="3683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5835" y="4269760"/>
            <a:ext cx="4114800" cy="4191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6501" y="3224941"/>
            <a:ext cx="1854200" cy="3683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6371753" y="1083032"/>
            <a:ext cx="1368599" cy="383952"/>
          </a:xfrm>
          <a:prstGeom prst="rect">
            <a:avLst/>
          </a:prstGeom>
          <a:solidFill>
            <a:srgbClr val="42997E">
              <a:alpha val="4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Discounting: another view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" sz="2400" dirty="0"/>
              <a:t>Any action affects (1) immediate reward (2) next </a:t>
            </a:r>
            <a:r>
              <a:rPr lang="en" sz="2400" dirty="0" smtClean="0"/>
              <a:t>state</a:t>
            </a:r>
            <a:endParaRPr lang="ru-RU" sz="2400" dirty="0" smtClean="0"/>
          </a:p>
          <a:p>
            <a:pPr lvl="0"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en" sz="2400" dirty="0"/>
              <a:t>But how long does this effect </a:t>
            </a:r>
            <a:r>
              <a:rPr lang="en" sz="2400" dirty="0" smtClean="0"/>
              <a:t>last?</a:t>
            </a:r>
            <a:endParaRPr lang="en" sz="2400" dirty="0"/>
          </a:p>
        </p:txBody>
      </p:sp>
      <p:sp>
        <p:nvSpPr>
          <p:cNvPr id="6" name="Rectangle 5"/>
          <p:cNvSpPr/>
          <p:nvPr/>
        </p:nvSpPr>
        <p:spPr>
          <a:xfrm>
            <a:off x="795649" y="1464797"/>
            <a:ext cx="521328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1600"/>
              </a:spcAft>
            </a:pPr>
            <a:r>
              <a:rPr lang="en" sz="2400" dirty="0">
                <a:solidFill>
                  <a:srgbClr val="42997E"/>
                </a:solidFill>
              </a:rPr>
              <a:t>Action indirectly affects future rewards </a:t>
            </a:r>
          </a:p>
        </p:txBody>
      </p:sp>
      <p:sp>
        <p:nvSpPr>
          <p:cNvPr id="9" name="Rectangle 8"/>
          <p:cNvSpPr/>
          <p:nvPr/>
        </p:nvSpPr>
        <p:spPr>
          <a:xfrm>
            <a:off x="828000" y="5734997"/>
            <a:ext cx="75674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spcAft>
                <a:spcPts val="1600"/>
              </a:spcAft>
            </a:pPr>
            <a:r>
              <a:rPr lang="en" sz="2400"/>
              <a:t>G is expected return under stationary end-of-effect </a:t>
            </a:r>
            <a:r>
              <a:rPr lang="en" sz="2400" smtClean="0"/>
              <a:t>model</a:t>
            </a:r>
            <a:endParaRPr lang="en" sz="2400"/>
          </a:p>
        </p:txBody>
      </p:sp>
      <p:cxnSp>
        <p:nvCxnSpPr>
          <p:cNvPr id="17" name="Elbow Connector 16"/>
          <p:cNvCxnSpPr/>
          <p:nvPr/>
        </p:nvCxnSpPr>
        <p:spPr>
          <a:xfrm flipV="1">
            <a:off x="5887783" y="1464797"/>
            <a:ext cx="1115900" cy="357657"/>
          </a:xfrm>
          <a:prstGeom prst="bentConnector3">
            <a:avLst>
              <a:gd name="adj1" fmla="val 99570"/>
            </a:avLst>
          </a:prstGeom>
          <a:ln w="25400">
            <a:solidFill>
              <a:srgbClr val="42997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93168" y="2689416"/>
            <a:ext cx="5791200" cy="406400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309365" y="3475046"/>
            <a:ext cx="20421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dirty="0">
                <a:solidFill>
                  <a:srgbClr val="306C8D"/>
                </a:solidFill>
              </a:rPr>
              <a:t>“End of effect” probability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896054" y="3046891"/>
            <a:ext cx="207068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>
                <a:solidFill>
                  <a:srgbClr val="C00000"/>
                </a:solidFill>
              </a:rPr>
              <a:t>“Effect continuation” probability</a:t>
            </a:r>
            <a:endParaRPr lang="en" sz="2400" dirty="0">
              <a:solidFill>
                <a:srgbClr val="C0000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348104" y="3755441"/>
            <a:ext cx="250609" cy="383952"/>
          </a:xfrm>
          <a:prstGeom prst="rect">
            <a:avLst/>
          </a:prstGeom>
          <a:solidFill>
            <a:srgbClr val="C00000">
              <a:alpha val="2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009006" y="3217281"/>
            <a:ext cx="1071089" cy="383952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277015" y="3755591"/>
            <a:ext cx="1071089" cy="383952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277015" y="4314011"/>
            <a:ext cx="1071089" cy="383952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cxnSp>
        <p:nvCxnSpPr>
          <p:cNvPr id="40" name="Elbow Connector 39"/>
          <p:cNvCxnSpPr>
            <a:stCxn id="34" idx="1"/>
            <a:endCxn id="35" idx="0"/>
          </p:cNvCxnSpPr>
          <p:nvPr/>
        </p:nvCxnSpPr>
        <p:spPr>
          <a:xfrm rot="10800000" flipV="1">
            <a:off x="4473410" y="3647055"/>
            <a:ext cx="2422645" cy="108385"/>
          </a:xfrm>
          <a:prstGeom prst="bentConnector2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33" idx="0"/>
            <a:endCxn id="29" idx="1"/>
          </p:cNvCxnSpPr>
          <p:nvPr/>
        </p:nvCxnSpPr>
        <p:spPr>
          <a:xfrm rot="5400000" flipH="1" flipV="1">
            <a:off x="1950503" y="2789048"/>
            <a:ext cx="65955" cy="1306042"/>
          </a:xfrm>
          <a:prstGeom prst="bentConnector2">
            <a:avLst/>
          </a:prstGeom>
          <a:ln w="25400">
            <a:solidFill>
              <a:srgbClr val="306C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33" idx="2"/>
          </p:cNvCxnSpPr>
          <p:nvPr/>
        </p:nvCxnSpPr>
        <p:spPr>
          <a:xfrm rot="16200000" flipH="1">
            <a:off x="1905294" y="3731208"/>
            <a:ext cx="156373" cy="1306042"/>
          </a:xfrm>
          <a:prstGeom prst="bentConnector2">
            <a:avLst/>
          </a:prstGeom>
          <a:ln w="25400">
            <a:solidFill>
              <a:srgbClr val="306C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2351552" y="3755441"/>
            <a:ext cx="459799" cy="0"/>
          </a:xfrm>
          <a:prstGeom prst="straightConnector1">
            <a:avLst/>
          </a:prstGeom>
          <a:ln w="25400">
            <a:solidFill>
              <a:srgbClr val="306C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15835" y="4884704"/>
            <a:ext cx="368300" cy="5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296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Reward design – don’t shift, reward for WHAT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3459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81000">
              <a:lnSpc>
                <a:spcPct val="115000"/>
              </a:lnSpc>
              <a:buSzPct val="92307"/>
            </a:pPr>
            <a:r>
              <a:rPr lang="en" sz="2400" dirty="0">
                <a:solidFill>
                  <a:srgbClr val="42997E"/>
                </a:solidFill>
              </a:rPr>
              <a:t>E.g.: </a:t>
            </a:r>
            <a:r>
              <a:rPr lang="en" sz="2400" dirty="0"/>
              <a:t>chess – value of taken opponent's piece</a:t>
            </a:r>
          </a:p>
          <a:p>
            <a:pPr marL="914400" lvl="1" indent="-381000">
              <a:buSzPct val="100000"/>
            </a:pPr>
            <a:r>
              <a:rPr lang="ru-RU" sz="2400" dirty="0" smtClean="0">
                <a:solidFill>
                  <a:srgbClr val="C00000"/>
                </a:solidFill>
              </a:rPr>
              <a:t>  </a:t>
            </a:r>
            <a:r>
              <a:rPr lang="en" sz="2400" dirty="0" smtClean="0">
                <a:solidFill>
                  <a:srgbClr val="C00000"/>
                </a:solidFill>
              </a:rPr>
              <a:t>Problem</a:t>
            </a:r>
            <a:r>
              <a:rPr lang="en" sz="2400" dirty="0">
                <a:solidFill>
                  <a:srgbClr val="C00000"/>
                </a:solidFill>
              </a:rPr>
              <a:t>: </a:t>
            </a:r>
            <a:r>
              <a:rPr lang="en" sz="2400" dirty="0"/>
              <a:t>agent will not have a desire to win!</a:t>
            </a:r>
          </a:p>
          <a:p>
            <a:pPr marL="457200" indent="-381000">
              <a:buSzPct val="100000"/>
            </a:pPr>
            <a:r>
              <a:rPr lang="en" sz="2400" dirty="0" smtClean="0">
                <a:solidFill>
                  <a:srgbClr val="42997E"/>
                </a:solidFill>
              </a:rPr>
              <a:t>E.g</a:t>
            </a:r>
            <a:r>
              <a:rPr lang="en" sz="2400" dirty="0">
                <a:solidFill>
                  <a:srgbClr val="42997E"/>
                </a:solidFill>
              </a:rPr>
              <a:t>.: </a:t>
            </a:r>
            <a:r>
              <a:rPr lang="en" sz="2400" dirty="0" err="1"/>
              <a:t>сleaning</a:t>
            </a:r>
            <a:r>
              <a:rPr lang="en" sz="2400" dirty="0"/>
              <a:t> robot, </a:t>
            </a:r>
            <a:r>
              <a:rPr lang="en" sz="2400" b="1" dirty="0"/>
              <a:t>+100</a:t>
            </a:r>
            <a:r>
              <a:rPr lang="en" sz="2400" dirty="0"/>
              <a:t> (cleaning), </a:t>
            </a:r>
            <a:r>
              <a:rPr lang="en" sz="2400" b="1" dirty="0"/>
              <a:t>+0.1</a:t>
            </a:r>
            <a:r>
              <a:rPr lang="en" sz="2400" dirty="0"/>
              <a:t> (on-off)</a:t>
            </a:r>
          </a:p>
          <a:p>
            <a:pPr marL="914400" lvl="1" indent="-228600">
              <a:lnSpc>
                <a:spcPct val="115000"/>
              </a:lnSpc>
              <a:spcAft>
                <a:spcPts val="1600"/>
              </a:spcAft>
            </a:pPr>
            <a:r>
              <a:rPr lang="en" sz="2400" dirty="0">
                <a:solidFill>
                  <a:srgbClr val="C00000"/>
                </a:solidFill>
              </a:rPr>
              <a:t>Problem: </a:t>
            </a:r>
            <a:r>
              <a:rPr lang="en" sz="2400" dirty="0"/>
              <a:t>agent will not think about cleaning the floor</a:t>
            </a:r>
            <a:r>
              <a:rPr lang="en" sz="2400" dirty="0" smtClean="0"/>
              <a:t>!</a:t>
            </a:r>
            <a:endParaRPr lang="ru-RU" sz="2400" dirty="0"/>
          </a:p>
          <a:p>
            <a:pPr lvl="0">
              <a:spcAft>
                <a:spcPts val="1600"/>
              </a:spcAft>
            </a:pPr>
            <a:r>
              <a:rPr lang="ru-RU" sz="2400" b="1" dirty="0"/>
              <a:t>       </a:t>
            </a:r>
            <a:endParaRPr lang="en-US" dirty="0"/>
          </a:p>
          <a:p>
            <a:pPr marL="914400" lvl="1" indent="-228600">
              <a:lnSpc>
                <a:spcPct val="115000"/>
              </a:lnSpc>
              <a:spcAft>
                <a:spcPts val="1600"/>
              </a:spcAft>
            </a:pPr>
            <a:endParaRPr lang="en" sz="2400" dirty="0"/>
          </a:p>
          <a:p>
            <a:pPr lvl="0"/>
            <a:r>
              <a:rPr lang="en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186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Reward design – don’t shift, reward for WHAT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373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81000">
              <a:lnSpc>
                <a:spcPct val="115000"/>
              </a:lnSpc>
              <a:buSzPct val="92307"/>
            </a:pPr>
            <a:r>
              <a:rPr lang="en" sz="2400" dirty="0">
                <a:solidFill>
                  <a:srgbClr val="42997E"/>
                </a:solidFill>
              </a:rPr>
              <a:t>E.g.: </a:t>
            </a:r>
            <a:r>
              <a:rPr lang="en" sz="2400" dirty="0"/>
              <a:t>chess – value of taken opponent's piece</a:t>
            </a:r>
          </a:p>
          <a:p>
            <a:pPr marL="914400" lvl="1" indent="-381000">
              <a:buSzPct val="100000"/>
            </a:pPr>
            <a:r>
              <a:rPr lang="ru-RU" sz="2400" dirty="0" smtClean="0">
                <a:solidFill>
                  <a:srgbClr val="C00000"/>
                </a:solidFill>
              </a:rPr>
              <a:t>  </a:t>
            </a:r>
            <a:r>
              <a:rPr lang="en" sz="2400" dirty="0" smtClean="0">
                <a:solidFill>
                  <a:srgbClr val="C00000"/>
                </a:solidFill>
              </a:rPr>
              <a:t>Problem</a:t>
            </a:r>
            <a:r>
              <a:rPr lang="en" sz="2400" dirty="0">
                <a:solidFill>
                  <a:srgbClr val="C00000"/>
                </a:solidFill>
              </a:rPr>
              <a:t>: </a:t>
            </a:r>
            <a:r>
              <a:rPr lang="en-US" sz="2400" dirty="0" smtClean="0"/>
              <a:t>agent</a:t>
            </a:r>
            <a:r>
              <a:rPr lang="en-US" sz="2400" dirty="0" smtClean="0">
                <a:solidFill>
                  <a:srgbClr val="C00000"/>
                </a:solidFill>
              </a:rPr>
              <a:t> </a:t>
            </a:r>
            <a:r>
              <a:rPr lang="en" sz="2400" dirty="0" smtClean="0"/>
              <a:t>will </a:t>
            </a:r>
            <a:r>
              <a:rPr lang="en" sz="2400" dirty="0"/>
              <a:t>not have a desire to </a:t>
            </a:r>
            <a:r>
              <a:rPr lang="en" sz="2400" dirty="0" smtClean="0"/>
              <a:t>win</a:t>
            </a:r>
            <a:r>
              <a:rPr lang="en-US" sz="2400" dirty="0" smtClean="0"/>
              <a:t>!</a:t>
            </a:r>
            <a:endParaRPr lang="en" sz="2400" dirty="0" smtClean="0"/>
          </a:p>
          <a:p>
            <a:pPr marL="457200" indent="-381000">
              <a:buSzPct val="100000"/>
            </a:pPr>
            <a:r>
              <a:rPr lang="en" sz="2400" dirty="0" smtClean="0">
                <a:solidFill>
                  <a:srgbClr val="42997E"/>
                </a:solidFill>
              </a:rPr>
              <a:t>E.g.: </a:t>
            </a:r>
            <a:r>
              <a:rPr lang="en" sz="2400" dirty="0" err="1" smtClean="0"/>
              <a:t>сleaning</a:t>
            </a:r>
            <a:r>
              <a:rPr lang="en" sz="2400" dirty="0" smtClean="0"/>
              <a:t> robot, </a:t>
            </a:r>
            <a:r>
              <a:rPr lang="en" sz="2400" b="1" dirty="0" smtClean="0"/>
              <a:t>+100</a:t>
            </a:r>
            <a:r>
              <a:rPr lang="en" sz="2400" dirty="0" smtClean="0"/>
              <a:t> (cleaning), </a:t>
            </a:r>
            <a:r>
              <a:rPr lang="en" sz="2400" b="1" dirty="0" smtClean="0"/>
              <a:t>+0.1</a:t>
            </a:r>
            <a:r>
              <a:rPr lang="en" sz="2400" dirty="0" smtClean="0"/>
              <a:t> (on-off)</a:t>
            </a:r>
          </a:p>
          <a:p>
            <a:pPr marL="914400" lvl="1" indent="-228600">
              <a:lnSpc>
                <a:spcPct val="115000"/>
              </a:lnSpc>
              <a:spcAft>
                <a:spcPts val="1600"/>
              </a:spcAft>
            </a:pPr>
            <a:r>
              <a:rPr lang="en" sz="2400" dirty="0">
                <a:solidFill>
                  <a:srgbClr val="C00000"/>
                </a:solidFill>
              </a:rPr>
              <a:t>Problem: </a:t>
            </a:r>
            <a:r>
              <a:rPr lang="en" sz="2400" dirty="0"/>
              <a:t>agent will not think about cleaning the </a:t>
            </a:r>
            <a:r>
              <a:rPr lang="en" sz="2400" dirty="0" smtClean="0"/>
              <a:t>floor</a:t>
            </a:r>
            <a:r>
              <a:rPr lang="en-US" sz="2400" dirty="0" smtClean="0"/>
              <a:t>!</a:t>
            </a:r>
            <a:endParaRPr lang="ru-RU" sz="2400" dirty="0" smtClean="0"/>
          </a:p>
          <a:p>
            <a:pPr lvl="0">
              <a:spcAft>
                <a:spcPts val="1600"/>
              </a:spcAft>
            </a:pPr>
            <a:r>
              <a:rPr lang="ru-RU" sz="2400" b="1" dirty="0" smtClean="0"/>
              <a:t>       </a:t>
            </a:r>
            <a:r>
              <a:rPr lang="en-US" sz="2400" b="1" dirty="0" smtClean="0"/>
              <a:t>Take away</a:t>
            </a:r>
            <a:r>
              <a:rPr lang="en-US" sz="2400" dirty="0" smtClean="0"/>
              <a:t>: reward only for </a:t>
            </a:r>
            <a:r>
              <a:rPr lang="en-US" sz="2400" dirty="0" smtClean="0">
                <a:solidFill>
                  <a:srgbClr val="42997E"/>
                </a:solidFill>
              </a:rPr>
              <a:t>WHAT</a:t>
            </a:r>
            <a:r>
              <a:rPr lang="en-US" sz="2400" dirty="0" smtClean="0"/>
              <a:t>, but never for </a:t>
            </a:r>
            <a:r>
              <a:rPr lang="en-US" sz="2400" dirty="0" smtClean="0">
                <a:solidFill>
                  <a:srgbClr val="42997E"/>
                </a:solidFill>
              </a:rPr>
              <a:t>HOW</a:t>
            </a:r>
          </a:p>
          <a:p>
            <a:pPr lvl="0"/>
            <a:endParaRPr lang="en-US" dirty="0"/>
          </a:p>
          <a:p>
            <a:pPr marL="914400" lvl="1" indent="-228600">
              <a:lnSpc>
                <a:spcPct val="115000"/>
              </a:lnSpc>
              <a:spcAft>
                <a:spcPts val="1600"/>
              </a:spcAft>
            </a:pPr>
            <a:endParaRPr lang="en" sz="2400" dirty="0"/>
          </a:p>
          <a:p>
            <a:pPr lvl="0"/>
            <a:r>
              <a:rPr lang="en" sz="2400" dirty="0"/>
              <a:t> 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1026956" y="3771237"/>
            <a:ext cx="4146343" cy="1808839"/>
            <a:chOff x="909553" y="3771237"/>
            <a:chExt cx="4146343" cy="1808839"/>
          </a:xfrm>
        </p:grpSpPr>
        <p:sp>
          <p:nvSpPr>
            <p:cNvPr id="4" name="Shape 267"/>
            <p:cNvSpPr/>
            <p:nvPr/>
          </p:nvSpPr>
          <p:spPr>
            <a:xfrm>
              <a:off x="2517142" y="4953976"/>
              <a:ext cx="825000" cy="6261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5400" cap="flat" cmpd="sng">
              <a:solidFill>
                <a:srgbClr val="42997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400">
                  <a:solidFill>
                    <a:schemeClr val="dk1"/>
                  </a:solidFill>
                </a:rPr>
                <a:t>S3</a:t>
              </a:r>
            </a:p>
          </p:txBody>
        </p:sp>
        <p:sp>
          <p:nvSpPr>
            <p:cNvPr id="6" name="Shape 268"/>
            <p:cNvSpPr/>
            <p:nvPr/>
          </p:nvSpPr>
          <p:spPr>
            <a:xfrm>
              <a:off x="949153" y="4199340"/>
              <a:ext cx="825000" cy="6261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5400" cap="flat" cmpd="sng">
              <a:solidFill>
                <a:srgbClr val="42997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400" dirty="0">
                  <a:solidFill>
                    <a:schemeClr val="dk1"/>
                  </a:solidFill>
                </a:rPr>
                <a:t>S1</a:t>
              </a:r>
            </a:p>
          </p:txBody>
        </p:sp>
        <p:sp>
          <p:nvSpPr>
            <p:cNvPr id="7" name="Shape 269"/>
            <p:cNvSpPr/>
            <p:nvPr/>
          </p:nvSpPr>
          <p:spPr>
            <a:xfrm>
              <a:off x="2517117" y="3978451"/>
              <a:ext cx="825000" cy="6261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5400" cap="flat" cmpd="sng">
              <a:solidFill>
                <a:srgbClr val="42997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400">
                  <a:solidFill>
                    <a:schemeClr val="dk1"/>
                  </a:solidFill>
                </a:rPr>
                <a:t>S2</a:t>
              </a:r>
            </a:p>
          </p:txBody>
        </p:sp>
        <p:sp>
          <p:nvSpPr>
            <p:cNvPr id="8" name="Shape 270"/>
            <p:cNvSpPr/>
            <p:nvPr/>
          </p:nvSpPr>
          <p:spPr>
            <a:xfrm>
              <a:off x="4221874" y="4151701"/>
              <a:ext cx="825000" cy="6261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5400" cap="flat" cmpd="sng">
              <a:solidFill>
                <a:srgbClr val="42997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400" dirty="0">
                  <a:solidFill>
                    <a:schemeClr val="dk1"/>
                  </a:solidFill>
                </a:rPr>
                <a:t>S4</a:t>
              </a:r>
            </a:p>
          </p:txBody>
        </p:sp>
        <p:cxnSp>
          <p:nvCxnSpPr>
            <p:cNvPr id="9" name="Shape 271"/>
            <p:cNvCxnSpPr>
              <a:stCxn id="6" idx="6"/>
              <a:endCxn id="7" idx="1"/>
            </p:cNvCxnSpPr>
            <p:nvPr/>
          </p:nvCxnSpPr>
          <p:spPr>
            <a:xfrm flipV="1">
              <a:off x="1774153" y="4070141"/>
              <a:ext cx="863782" cy="442249"/>
            </a:xfrm>
            <a:prstGeom prst="curvedConnector4">
              <a:avLst>
                <a:gd name="adj1" fmla="val 43006"/>
                <a:gd name="adj2" fmla="val 154530"/>
              </a:avLst>
            </a:prstGeom>
            <a:noFill/>
            <a:ln w="25400" cap="flat" cmpd="sng">
              <a:solidFill>
                <a:srgbClr val="42997E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10" name="Shape 272"/>
            <p:cNvCxnSpPr>
              <a:stCxn id="7" idx="6"/>
              <a:endCxn id="4" idx="6"/>
            </p:cNvCxnSpPr>
            <p:nvPr/>
          </p:nvCxnSpPr>
          <p:spPr>
            <a:xfrm>
              <a:off x="3342117" y="4291501"/>
              <a:ext cx="25" cy="975525"/>
            </a:xfrm>
            <a:prstGeom prst="curvedConnector3">
              <a:avLst>
                <a:gd name="adj1" fmla="val 914500000"/>
              </a:avLst>
            </a:prstGeom>
            <a:noFill/>
            <a:ln w="25400" cap="flat" cmpd="sng">
              <a:solidFill>
                <a:srgbClr val="42997E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11" name="Shape 273"/>
            <p:cNvCxnSpPr>
              <a:stCxn id="4" idx="2"/>
              <a:endCxn id="7" idx="2"/>
            </p:cNvCxnSpPr>
            <p:nvPr/>
          </p:nvCxnSpPr>
          <p:spPr>
            <a:xfrm rot="10800000">
              <a:off x="2517118" y="4291502"/>
              <a:ext cx="25" cy="975525"/>
            </a:xfrm>
            <a:prstGeom prst="curvedConnector3">
              <a:avLst>
                <a:gd name="adj1" fmla="val 914500000"/>
              </a:avLst>
            </a:prstGeom>
            <a:noFill/>
            <a:ln w="25400" cap="flat" cmpd="sng">
              <a:solidFill>
                <a:srgbClr val="42997E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12" name="Shape 274"/>
            <p:cNvCxnSpPr>
              <a:stCxn id="7" idx="7"/>
              <a:endCxn id="8" idx="2"/>
            </p:cNvCxnSpPr>
            <p:nvPr/>
          </p:nvCxnSpPr>
          <p:spPr>
            <a:xfrm rot="16200000" flipH="1">
              <a:off x="3524281" y="3767159"/>
              <a:ext cx="394610" cy="1000575"/>
            </a:xfrm>
            <a:prstGeom prst="curvedConnector4">
              <a:avLst>
                <a:gd name="adj1" fmla="val -57931"/>
                <a:gd name="adj2" fmla="val 56037"/>
              </a:avLst>
            </a:prstGeom>
            <a:noFill/>
            <a:ln w="25400" cap="flat" cmpd="sng">
              <a:solidFill>
                <a:srgbClr val="42997E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13" name="Shape 275"/>
            <p:cNvSpPr txBox="1"/>
            <p:nvPr/>
          </p:nvSpPr>
          <p:spPr>
            <a:xfrm>
              <a:off x="1670866" y="3780029"/>
              <a:ext cx="675900" cy="540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2400" dirty="0">
                  <a:solidFill>
                    <a:srgbClr val="306C8D"/>
                  </a:solidFill>
                </a:rPr>
                <a:t>- 9</a:t>
              </a:r>
            </a:p>
          </p:txBody>
        </p:sp>
        <p:sp>
          <p:nvSpPr>
            <p:cNvPr id="14" name="Shape 276"/>
            <p:cNvSpPr txBox="1"/>
            <p:nvPr/>
          </p:nvSpPr>
          <p:spPr>
            <a:xfrm>
              <a:off x="3564092" y="4507801"/>
              <a:ext cx="482100" cy="540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2400" dirty="0">
                  <a:solidFill>
                    <a:srgbClr val="306C8D"/>
                  </a:solidFill>
                </a:rPr>
                <a:t>-1</a:t>
              </a:r>
            </a:p>
          </p:txBody>
        </p:sp>
        <p:sp>
          <p:nvSpPr>
            <p:cNvPr id="15" name="Shape 277"/>
            <p:cNvSpPr txBox="1"/>
            <p:nvPr/>
          </p:nvSpPr>
          <p:spPr>
            <a:xfrm>
              <a:off x="1871290" y="4569482"/>
              <a:ext cx="482100" cy="540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2400">
                  <a:solidFill>
                    <a:srgbClr val="306C8D"/>
                  </a:solidFill>
                </a:rPr>
                <a:t>-1</a:t>
              </a:r>
            </a:p>
          </p:txBody>
        </p:sp>
        <p:sp>
          <p:nvSpPr>
            <p:cNvPr id="16" name="Shape 278"/>
            <p:cNvSpPr txBox="1"/>
            <p:nvPr/>
          </p:nvSpPr>
          <p:spPr>
            <a:xfrm>
              <a:off x="3843061" y="3771237"/>
              <a:ext cx="482100" cy="540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2400">
                  <a:solidFill>
                    <a:srgbClr val="306C8D"/>
                  </a:solidFill>
                </a:rPr>
                <a:t>-1</a:t>
              </a:r>
            </a:p>
          </p:txBody>
        </p:sp>
        <p:sp>
          <p:nvSpPr>
            <p:cNvPr id="17" name="Shape 280"/>
            <p:cNvSpPr txBox="1"/>
            <p:nvPr/>
          </p:nvSpPr>
          <p:spPr>
            <a:xfrm>
              <a:off x="909553" y="4779065"/>
              <a:ext cx="904200" cy="4809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dirty="0"/>
                <a:t>Start</a:t>
              </a:r>
            </a:p>
          </p:txBody>
        </p:sp>
        <p:sp>
          <p:nvSpPr>
            <p:cNvPr id="18" name="Shape 281"/>
            <p:cNvSpPr txBox="1"/>
            <p:nvPr/>
          </p:nvSpPr>
          <p:spPr>
            <a:xfrm>
              <a:off x="4151696" y="4683626"/>
              <a:ext cx="904200" cy="4809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dirty="0"/>
                <a:t>End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827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Reward design – don’t shift, reward for WHAT</a:t>
            </a:r>
            <a:endParaRPr lang="en-US" sz="3200" b="1" dirty="0">
              <a:solidFill>
                <a:srgbClr val="306C8D"/>
              </a:solidFill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1026956" y="3771237"/>
            <a:ext cx="4146343" cy="1808839"/>
            <a:chOff x="909553" y="3771237"/>
            <a:chExt cx="4146343" cy="1808839"/>
          </a:xfrm>
        </p:grpSpPr>
        <p:sp>
          <p:nvSpPr>
            <p:cNvPr id="4" name="Shape 267"/>
            <p:cNvSpPr/>
            <p:nvPr/>
          </p:nvSpPr>
          <p:spPr>
            <a:xfrm>
              <a:off x="2517142" y="4953976"/>
              <a:ext cx="825000" cy="6261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5400" cap="flat" cmpd="sng">
              <a:solidFill>
                <a:srgbClr val="42997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400">
                  <a:solidFill>
                    <a:schemeClr val="dk1"/>
                  </a:solidFill>
                </a:rPr>
                <a:t>S3</a:t>
              </a:r>
            </a:p>
          </p:txBody>
        </p:sp>
        <p:sp>
          <p:nvSpPr>
            <p:cNvPr id="6" name="Shape 268"/>
            <p:cNvSpPr/>
            <p:nvPr/>
          </p:nvSpPr>
          <p:spPr>
            <a:xfrm>
              <a:off x="949153" y="4199340"/>
              <a:ext cx="825000" cy="6261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5400" cap="flat" cmpd="sng">
              <a:solidFill>
                <a:srgbClr val="42997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400" dirty="0">
                  <a:solidFill>
                    <a:schemeClr val="dk1"/>
                  </a:solidFill>
                </a:rPr>
                <a:t>S1</a:t>
              </a:r>
            </a:p>
          </p:txBody>
        </p:sp>
        <p:sp>
          <p:nvSpPr>
            <p:cNvPr id="7" name="Shape 269"/>
            <p:cNvSpPr/>
            <p:nvPr/>
          </p:nvSpPr>
          <p:spPr>
            <a:xfrm>
              <a:off x="2517117" y="3978451"/>
              <a:ext cx="825000" cy="6261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5400" cap="flat" cmpd="sng">
              <a:solidFill>
                <a:srgbClr val="42997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400">
                  <a:solidFill>
                    <a:schemeClr val="dk1"/>
                  </a:solidFill>
                </a:rPr>
                <a:t>S2</a:t>
              </a:r>
            </a:p>
          </p:txBody>
        </p:sp>
        <p:sp>
          <p:nvSpPr>
            <p:cNvPr id="8" name="Shape 270"/>
            <p:cNvSpPr/>
            <p:nvPr/>
          </p:nvSpPr>
          <p:spPr>
            <a:xfrm>
              <a:off x="4221874" y="4151701"/>
              <a:ext cx="825000" cy="6261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5400" cap="flat" cmpd="sng">
              <a:solidFill>
                <a:srgbClr val="42997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400" dirty="0">
                  <a:solidFill>
                    <a:schemeClr val="dk1"/>
                  </a:solidFill>
                </a:rPr>
                <a:t>S4</a:t>
              </a:r>
            </a:p>
          </p:txBody>
        </p:sp>
        <p:cxnSp>
          <p:nvCxnSpPr>
            <p:cNvPr id="9" name="Shape 271"/>
            <p:cNvCxnSpPr>
              <a:stCxn id="6" idx="6"/>
              <a:endCxn id="7" idx="1"/>
            </p:cNvCxnSpPr>
            <p:nvPr/>
          </p:nvCxnSpPr>
          <p:spPr>
            <a:xfrm flipV="1">
              <a:off x="1774153" y="4070141"/>
              <a:ext cx="863782" cy="442249"/>
            </a:xfrm>
            <a:prstGeom prst="curvedConnector4">
              <a:avLst>
                <a:gd name="adj1" fmla="val 43006"/>
                <a:gd name="adj2" fmla="val 154530"/>
              </a:avLst>
            </a:prstGeom>
            <a:noFill/>
            <a:ln w="25400" cap="flat" cmpd="sng">
              <a:solidFill>
                <a:srgbClr val="42997E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10" name="Shape 272"/>
            <p:cNvCxnSpPr>
              <a:stCxn id="7" idx="6"/>
              <a:endCxn id="4" idx="6"/>
            </p:cNvCxnSpPr>
            <p:nvPr/>
          </p:nvCxnSpPr>
          <p:spPr>
            <a:xfrm>
              <a:off x="3342117" y="4291501"/>
              <a:ext cx="25" cy="975525"/>
            </a:xfrm>
            <a:prstGeom prst="curvedConnector3">
              <a:avLst>
                <a:gd name="adj1" fmla="val 914500000"/>
              </a:avLst>
            </a:prstGeom>
            <a:noFill/>
            <a:ln w="25400" cap="flat" cmpd="sng">
              <a:solidFill>
                <a:srgbClr val="42997E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11" name="Shape 273"/>
            <p:cNvCxnSpPr>
              <a:stCxn id="4" idx="2"/>
              <a:endCxn id="7" idx="2"/>
            </p:cNvCxnSpPr>
            <p:nvPr/>
          </p:nvCxnSpPr>
          <p:spPr>
            <a:xfrm rot="10800000">
              <a:off x="2517118" y="4291502"/>
              <a:ext cx="25" cy="975525"/>
            </a:xfrm>
            <a:prstGeom prst="curvedConnector3">
              <a:avLst>
                <a:gd name="adj1" fmla="val 914500000"/>
              </a:avLst>
            </a:prstGeom>
            <a:noFill/>
            <a:ln w="25400" cap="flat" cmpd="sng">
              <a:solidFill>
                <a:srgbClr val="42997E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12" name="Shape 274"/>
            <p:cNvCxnSpPr>
              <a:stCxn id="7" idx="7"/>
              <a:endCxn id="8" idx="2"/>
            </p:cNvCxnSpPr>
            <p:nvPr/>
          </p:nvCxnSpPr>
          <p:spPr>
            <a:xfrm rot="16200000" flipH="1">
              <a:off x="3524281" y="3767159"/>
              <a:ext cx="394610" cy="1000575"/>
            </a:xfrm>
            <a:prstGeom prst="curvedConnector4">
              <a:avLst>
                <a:gd name="adj1" fmla="val -57931"/>
                <a:gd name="adj2" fmla="val 56037"/>
              </a:avLst>
            </a:prstGeom>
            <a:noFill/>
            <a:ln w="25400" cap="flat" cmpd="sng">
              <a:solidFill>
                <a:srgbClr val="42997E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13" name="Shape 275"/>
            <p:cNvSpPr txBox="1"/>
            <p:nvPr/>
          </p:nvSpPr>
          <p:spPr>
            <a:xfrm>
              <a:off x="1670866" y="3780029"/>
              <a:ext cx="675900" cy="540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2400" dirty="0">
                  <a:solidFill>
                    <a:srgbClr val="306C8D"/>
                  </a:solidFill>
                </a:rPr>
                <a:t>- 9</a:t>
              </a:r>
            </a:p>
          </p:txBody>
        </p:sp>
        <p:sp>
          <p:nvSpPr>
            <p:cNvPr id="14" name="Shape 276"/>
            <p:cNvSpPr txBox="1"/>
            <p:nvPr/>
          </p:nvSpPr>
          <p:spPr>
            <a:xfrm>
              <a:off x="3564092" y="4507801"/>
              <a:ext cx="482100" cy="540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2400" dirty="0">
                  <a:solidFill>
                    <a:srgbClr val="306C8D"/>
                  </a:solidFill>
                </a:rPr>
                <a:t>-1</a:t>
              </a:r>
            </a:p>
          </p:txBody>
        </p:sp>
        <p:sp>
          <p:nvSpPr>
            <p:cNvPr id="15" name="Shape 277"/>
            <p:cNvSpPr txBox="1"/>
            <p:nvPr/>
          </p:nvSpPr>
          <p:spPr>
            <a:xfrm>
              <a:off x="1871290" y="4569482"/>
              <a:ext cx="482100" cy="540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2400">
                  <a:solidFill>
                    <a:srgbClr val="306C8D"/>
                  </a:solidFill>
                </a:rPr>
                <a:t>-1</a:t>
              </a:r>
            </a:p>
          </p:txBody>
        </p:sp>
        <p:sp>
          <p:nvSpPr>
            <p:cNvPr id="16" name="Shape 278"/>
            <p:cNvSpPr txBox="1"/>
            <p:nvPr/>
          </p:nvSpPr>
          <p:spPr>
            <a:xfrm>
              <a:off x="3843061" y="3771237"/>
              <a:ext cx="482100" cy="540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2400">
                  <a:solidFill>
                    <a:srgbClr val="306C8D"/>
                  </a:solidFill>
                </a:rPr>
                <a:t>-1</a:t>
              </a:r>
            </a:p>
          </p:txBody>
        </p:sp>
        <p:sp>
          <p:nvSpPr>
            <p:cNvPr id="17" name="Shape 280"/>
            <p:cNvSpPr txBox="1"/>
            <p:nvPr/>
          </p:nvSpPr>
          <p:spPr>
            <a:xfrm>
              <a:off x="909553" y="4779065"/>
              <a:ext cx="904200" cy="4809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dirty="0"/>
                <a:t>Start</a:t>
              </a:r>
            </a:p>
          </p:txBody>
        </p:sp>
        <p:sp>
          <p:nvSpPr>
            <p:cNvPr id="18" name="Shape 281"/>
            <p:cNvSpPr txBox="1"/>
            <p:nvPr/>
          </p:nvSpPr>
          <p:spPr>
            <a:xfrm>
              <a:off x="4151696" y="4683626"/>
              <a:ext cx="904200" cy="4809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dirty="0"/>
                <a:t>End</a:t>
              </a:r>
            </a:p>
          </p:txBody>
        </p:sp>
      </p:grpSp>
      <p:sp>
        <p:nvSpPr>
          <p:cNvPr id="43" name="Rectangle 42"/>
          <p:cNvSpPr/>
          <p:nvPr/>
        </p:nvSpPr>
        <p:spPr>
          <a:xfrm>
            <a:off x="5385034" y="3824537"/>
            <a:ext cx="3300862" cy="136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15000"/>
              </a:lnSpc>
              <a:spcAft>
                <a:spcPts val="1600"/>
              </a:spcAft>
            </a:pPr>
            <a:r>
              <a:rPr lang="en" sz="2400" b="1" dirty="0"/>
              <a:t>Take away:</a:t>
            </a:r>
            <a:r>
              <a:rPr lang="en" sz="2400" dirty="0"/>
              <a:t> do not </a:t>
            </a:r>
            <a:r>
              <a:rPr lang="en" sz="2400" dirty="0">
                <a:solidFill>
                  <a:srgbClr val="42997E"/>
                </a:solidFill>
              </a:rPr>
              <a:t>subtract</a:t>
            </a:r>
            <a:r>
              <a:rPr lang="en" sz="2400" dirty="0"/>
              <a:t> mean from rewards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28000" y="910800"/>
            <a:ext cx="7857896" cy="3736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81000">
              <a:lnSpc>
                <a:spcPct val="115000"/>
              </a:lnSpc>
              <a:buSzPct val="92307"/>
            </a:pPr>
            <a:r>
              <a:rPr lang="en" sz="2400" dirty="0">
                <a:solidFill>
                  <a:srgbClr val="42997E"/>
                </a:solidFill>
              </a:rPr>
              <a:t>E.g.: </a:t>
            </a:r>
            <a:r>
              <a:rPr lang="en" sz="2400" dirty="0"/>
              <a:t>chess – value of taken opponent's piece</a:t>
            </a:r>
          </a:p>
          <a:p>
            <a:pPr marL="914400" lvl="1" indent="-381000">
              <a:buSzPct val="100000"/>
            </a:pPr>
            <a:r>
              <a:rPr lang="ru-RU" sz="2400" dirty="0" smtClean="0">
                <a:solidFill>
                  <a:srgbClr val="C00000"/>
                </a:solidFill>
              </a:rPr>
              <a:t>  </a:t>
            </a:r>
            <a:r>
              <a:rPr lang="en" sz="2400" dirty="0" smtClean="0">
                <a:solidFill>
                  <a:srgbClr val="C00000"/>
                </a:solidFill>
              </a:rPr>
              <a:t>Problem</a:t>
            </a:r>
            <a:r>
              <a:rPr lang="en" sz="2400" dirty="0">
                <a:solidFill>
                  <a:srgbClr val="C00000"/>
                </a:solidFill>
              </a:rPr>
              <a:t>: </a:t>
            </a:r>
            <a:r>
              <a:rPr lang="en-US" sz="2400" dirty="0" smtClean="0"/>
              <a:t>agent</a:t>
            </a:r>
            <a:r>
              <a:rPr lang="en-US" sz="2400" dirty="0" smtClean="0">
                <a:solidFill>
                  <a:srgbClr val="C00000"/>
                </a:solidFill>
              </a:rPr>
              <a:t> </a:t>
            </a:r>
            <a:r>
              <a:rPr lang="en" sz="2400" dirty="0" smtClean="0"/>
              <a:t>will </a:t>
            </a:r>
            <a:r>
              <a:rPr lang="en" sz="2400" dirty="0"/>
              <a:t>not have a desire to </a:t>
            </a:r>
            <a:r>
              <a:rPr lang="en" sz="2400" dirty="0" smtClean="0"/>
              <a:t>win</a:t>
            </a:r>
            <a:r>
              <a:rPr lang="en-US" sz="2400" dirty="0" smtClean="0"/>
              <a:t>!</a:t>
            </a:r>
            <a:endParaRPr lang="en" sz="2400" dirty="0" smtClean="0"/>
          </a:p>
          <a:p>
            <a:pPr marL="457200" indent="-381000">
              <a:buSzPct val="100000"/>
            </a:pPr>
            <a:r>
              <a:rPr lang="en" sz="2400" dirty="0" smtClean="0">
                <a:solidFill>
                  <a:srgbClr val="42997E"/>
                </a:solidFill>
              </a:rPr>
              <a:t>E.g.: </a:t>
            </a:r>
            <a:r>
              <a:rPr lang="en" sz="2400" dirty="0" err="1" smtClean="0"/>
              <a:t>сleaning</a:t>
            </a:r>
            <a:r>
              <a:rPr lang="en" sz="2400" dirty="0" smtClean="0"/>
              <a:t> robot, </a:t>
            </a:r>
            <a:r>
              <a:rPr lang="en" sz="2400" b="1" dirty="0" smtClean="0"/>
              <a:t>+100</a:t>
            </a:r>
            <a:r>
              <a:rPr lang="en" sz="2400" dirty="0" smtClean="0"/>
              <a:t> (cleaning), </a:t>
            </a:r>
            <a:r>
              <a:rPr lang="en" sz="2400" b="1" dirty="0" smtClean="0"/>
              <a:t>+0.1</a:t>
            </a:r>
            <a:r>
              <a:rPr lang="en" sz="2400" dirty="0" smtClean="0"/>
              <a:t> (on-off)</a:t>
            </a:r>
          </a:p>
          <a:p>
            <a:pPr marL="914400" lvl="1" indent="-228600">
              <a:lnSpc>
                <a:spcPct val="115000"/>
              </a:lnSpc>
              <a:spcAft>
                <a:spcPts val="1600"/>
              </a:spcAft>
            </a:pPr>
            <a:r>
              <a:rPr lang="en" sz="2400" dirty="0">
                <a:solidFill>
                  <a:srgbClr val="C00000"/>
                </a:solidFill>
              </a:rPr>
              <a:t>Problem: </a:t>
            </a:r>
            <a:r>
              <a:rPr lang="en" sz="2400" dirty="0"/>
              <a:t>agent will not think about cleaning the </a:t>
            </a:r>
            <a:r>
              <a:rPr lang="en" sz="2400" dirty="0" smtClean="0"/>
              <a:t>floor</a:t>
            </a:r>
            <a:r>
              <a:rPr lang="en-US" sz="2400" dirty="0" smtClean="0"/>
              <a:t>!</a:t>
            </a:r>
            <a:endParaRPr lang="ru-RU" sz="2400" dirty="0" smtClean="0"/>
          </a:p>
          <a:p>
            <a:pPr lvl="0">
              <a:spcAft>
                <a:spcPts val="1600"/>
              </a:spcAft>
            </a:pPr>
            <a:r>
              <a:rPr lang="ru-RU" sz="2400" b="1" dirty="0" smtClean="0"/>
              <a:t>       </a:t>
            </a:r>
            <a:r>
              <a:rPr lang="en-US" sz="2400" b="1" dirty="0" smtClean="0"/>
              <a:t>Take away</a:t>
            </a:r>
            <a:r>
              <a:rPr lang="en-US" sz="2400" dirty="0" smtClean="0"/>
              <a:t>: reward only for </a:t>
            </a:r>
            <a:r>
              <a:rPr lang="en-US" sz="2400" dirty="0" smtClean="0">
                <a:solidFill>
                  <a:srgbClr val="42997E"/>
                </a:solidFill>
              </a:rPr>
              <a:t>WHAT</a:t>
            </a:r>
            <a:r>
              <a:rPr lang="en-US" sz="2400" dirty="0" smtClean="0"/>
              <a:t>, but never for </a:t>
            </a:r>
            <a:r>
              <a:rPr lang="en-US" sz="2400" dirty="0" smtClean="0">
                <a:solidFill>
                  <a:srgbClr val="42997E"/>
                </a:solidFill>
              </a:rPr>
              <a:t>HOW</a:t>
            </a:r>
          </a:p>
          <a:p>
            <a:pPr lvl="0"/>
            <a:endParaRPr lang="en-US" dirty="0"/>
          </a:p>
          <a:p>
            <a:pPr marL="914400" lvl="1" indent="-228600">
              <a:lnSpc>
                <a:spcPct val="115000"/>
              </a:lnSpc>
              <a:spcAft>
                <a:spcPts val="1600"/>
              </a:spcAft>
            </a:pPr>
            <a:endParaRPr lang="en" sz="2400" dirty="0"/>
          </a:p>
          <a:p>
            <a:pPr lvl="0"/>
            <a:r>
              <a:rPr lang="en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3104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-US" sz="3200" b="1">
                <a:solidFill>
                  <a:srgbClr val="306C8D"/>
                </a:solidFill>
              </a:rPr>
              <a:t>Reward design – scaling, shaping</a:t>
            </a:r>
            <a:br>
              <a:rPr lang="en-US" sz="3200" b="1">
                <a:solidFill>
                  <a:srgbClr val="306C8D"/>
                </a:solidFill>
              </a:rPr>
            </a:br>
            <a:r>
              <a:rPr lang="en-US" sz="3200" b="1">
                <a:solidFill>
                  <a:srgbClr val="306C8D"/>
                </a:solidFill>
              </a:rPr>
              <a:t/>
            </a:r>
            <a:br>
              <a:rPr lang="en-US" sz="3200" b="1">
                <a:solidFill>
                  <a:srgbClr val="306C8D"/>
                </a:solidFill>
              </a:rPr>
            </a:b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spcAft>
                <a:spcPts val="1600"/>
              </a:spcAft>
            </a:pPr>
            <a:r>
              <a:rPr lang="en" sz="2400" dirty="0">
                <a:solidFill>
                  <a:srgbClr val="42997E"/>
                </a:solidFill>
              </a:rPr>
              <a:t>What transformations do not change </a:t>
            </a:r>
            <a:r>
              <a:rPr lang="en-US" sz="2400" dirty="0" smtClean="0">
                <a:solidFill>
                  <a:srgbClr val="42997E"/>
                </a:solidFill>
              </a:rPr>
              <a:t>an </a:t>
            </a:r>
            <a:r>
              <a:rPr lang="en" sz="2400" dirty="0" smtClean="0">
                <a:solidFill>
                  <a:srgbClr val="42997E"/>
                </a:solidFill>
              </a:rPr>
              <a:t>optimal </a:t>
            </a:r>
            <a:r>
              <a:rPr lang="en" sz="2400" dirty="0">
                <a:solidFill>
                  <a:srgbClr val="42997E"/>
                </a:solidFill>
              </a:rPr>
              <a:t>policy?</a:t>
            </a:r>
          </a:p>
          <a:p>
            <a:pPr marL="5715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 smtClean="0"/>
              <a:t>Reward </a:t>
            </a:r>
            <a:r>
              <a:rPr lang="en" sz="2400" b="1" dirty="0" smtClean="0"/>
              <a:t>scaling</a:t>
            </a:r>
            <a:r>
              <a:rPr lang="en" sz="2400" dirty="0" smtClean="0"/>
              <a:t> – division by nonzero constant </a:t>
            </a:r>
          </a:p>
          <a:p>
            <a:pPr marL="720000" lvl="1" indent="-342900">
              <a:spcAft>
                <a:spcPts val="1600"/>
              </a:spcAft>
              <a:buFont typeface=".AppleSystemUIFont" charset="0"/>
              <a:buChar char="−"/>
            </a:pPr>
            <a:r>
              <a:rPr lang="en" sz="2400" dirty="0" smtClean="0"/>
              <a:t>May be useful in </a:t>
            </a:r>
            <a:r>
              <a:rPr lang="en" sz="2400" dirty="0" err="1" smtClean="0"/>
              <a:t>practi</a:t>
            </a:r>
            <a:r>
              <a:rPr lang="ru-RU" sz="2400" dirty="0" smtClean="0"/>
              <a:t>с</a:t>
            </a:r>
            <a:r>
              <a:rPr lang="en" sz="2400" dirty="0" smtClean="0"/>
              <a:t>e</a:t>
            </a:r>
            <a:r>
              <a:rPr lang="ru-RU" sz="2400" dirty="0" smtClean="0"/>
              <a:t> </a:t>
            </a:r>
            <a:r>
              <a:rPr lang="en-US" sz="2400" dirty="0" smtClean="0"/>
              <a:t>for </a:t>
            </a:r>
            <a:r>
              <a:rPr lang="en" sz="2400" dirty="0" smtClean="0"/>
              <a:t>approximate methods </a:t>
            </a:r>
          </a:p>
          <a:p>
            <a:pPr marL="457200" lvl="0">
              <a:spcAft>
                <a:spcPts val="1600"/>
              </a:spcAft>
            </a:pPr>
            <a:r>
              <a:rPr lang="en" sz="2400" dirty="0"/>
              <a:t>				</a:t>
            </a:r>
          </a:p>
        </p:txBody>
      </p:sp>
      <p:sp>
        <p:nvSpPr>
          <p:cNvPr id="3" name="Rectangle 2"/>
          <p:cNvSpPr/>
          <p:nvPr/>
        </p:nvSpPr>
        <p:spPr>
          <a:xfrm>
            <a:off x="404976" y="5903893"/>
            <a:ext cx="82809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charset="0"/>
              </a:rPr>
              <a:t>Ng, A. Y., Harada, D., &amp; Russell, S. (1999, June). Policy invariance under reward transformations: Theory and application to reward shaping. In ICML (Vol. 99, pp. 278-287).</a:t>
            </a:r>
            <a:endParaRPr lang="en-US" sz="1400" dirty="0"/>
          </a:p>
          <a:p>
            <a:r>
              <a:rPr lang="en-US" sz="1400" dirty="0"/>
              <a:t/>
            </a:r>
            <a:br>
              <a:rPr lang="en-US" sz="1400" dirty="0"/>
            </a:b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41935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Explaining goals to agent through reward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b="1" dirty="0">
                <a:latin typeface="Myriad Pro" charset="0"/>
                <a:ea typeface="Myriad Pro" charset="0"/>
                <a:cs typeface="Myriad Pro" charset="0"/>
              </a:rPr>
              <a:t>Reward hypothesis </a:t>
            </a:r>
            <a:r>
              <a:rPr lang="en" sz="2400" dirty="0">
                <a:latin typeface="Myriad Pro" charset="0"/>
                <a:ea typeface="Myriad Pro" charset="0"/>
                <a:cs typeface="Myriad Pro" charset="0"/>
              </a:rPr>
              <a:t>(</a:t>
            </a:r>
            <a:r>
              <a:rPr lang="en" sz="2400" dirty="0" err="1">
                <a:latin typeface="Myriad Pro" charset="0"/>
                <a:ea typeface="Myriad Pro" charset="0"/>
                <a:cs typeface="Myriad Pro" charset="0"/>
              </a:rPr>
              <a:t>R.Sutton</a:t>
            </a:r>
            <a:r>
              <a:rPr lang="en" sz="2400" dirty="0" smtClean="0">
                <a:latin typeface="Myriad Pro" charset="0"/>
                <a:ea typeface="Myriad Pro" charset="0"/>
                <a:cs typeface="Myriad Pro" charset="0"/>
              </a:rPr>
              <a:t>)</a:t>
            </a:r>
            <a:endParaRPr lang="ru-RU" sz="2400" dirty="0" smtClean="0">
              <a:latin typeface="Myriad Pro" charset="0"/>
              <a:ea typeface="Myriad Pro" charset="0"/>
              <a:cs typeface="Myriad Pro" charset="0"/>
            </a:endParaRPr>
          </a:p>
          <a:p>
            <a:pPr lvl="0"/>
            <a:endParaRPr lang="ru-RU" sz="2400" dirty="0">
              <a:latin typeface="Myriad Pro" charset="0"/>
              <a:ea typeface="Myriad Pro" charset="0"/>
              <a:cs typeface="Myriad Pro" charset="0"/>
            </a:endParaRPr>
          </a:p>
          <a:p>
            <a:r>
              <a:rPr lang="en" sz="2400" dirty="0">
                <a:solidFill>
                  <a:srgbClr val="42997E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Goals and purposes </a:t>
            </a:r>
            <a:r>
              <a:rPr lang="en" sz="2400" dirty="0">
                <a:solidFill>
                  <a:schemeClr val="dk1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can be thought of as the maximization of the </a:t>
            </a:r>
            <a:r>
              <a:rPr lang="en" sz="2400" dirty="0">
                <a:solidFill>
                  <a:srgbClr val="42997E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expected value </a:t>
            </a:r>
            <a:r>
              <a:rPr lang="en" sz="2400" dirty="0">
                <a:solidFill>
                  <a:schemeClr val="dk1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of the </a:t>
            </a:r>
            <a:r>
              <a:rPr lang="en" sz="2400" dirty="0">
                <a:solidFill>
                  <a:srgbClr val="42997E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cumulative</a:t>
            </a:r>
            <a:r>
              <a:rPr lang="en" sz="2400" dirty="0">
                <a:solidFill>
                  <a:schemeClr val="dk1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 sum of a received scalar signal</a:t>
            </a:r>
          </a:p>
          <a:p>
            <a:pPr lvl="0"/>
            <a:endParaRPr lang="ru-RU" sz="2400" dirty="0" smtClean="0"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 smtClean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 smtClean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 smtClean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29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-US" sz="3200" b="1">
                <a:solidFill>
                  <a:srgbClr val="306C8D"/>
                </a:solidFill>
              </a:rPr>
              <a:t>Reward design – scaling, shaping</a:t>
            </a:r>
            <a:br>
              <a:rPr lang="en-US" sz="3200" b="1">
                <a:solidFill>
                  <a:srgbClr val="306C8D"/>
                </a:solidFill>
              </a:rPr>
            </a:br>
            <a:r>
              <a:rPr lang="en-US" sz="3200" b="1">
                <a:solidFill>
                  <a:srgbClr val="306C8D"/>
                </a:solidFill>
              </a:rPr>
              <a:t/>
            </a:r>
            <a:br>
              <a:rPr lang="en-US" sz="3200" b="1">
                <a:solidFill>
                  <a:srgbClr val="306C8D"/>
                </a:solidFill>
              </a:rPr>
            </a:b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5180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spcAft>
                <a:spcPts val="1600"/>
              </a:spcAft>
            </a:pPr>
            <a:r>
              <a:rPr lang="en" sz="2400" dirty="0">
                <a:solidFill>
                  <a:srgbClr val="42997E"/>
                </a:solidFill>
              </a:rPr>
              <a:t>What transformations do not change </a:t>
            </a:r>
            <a:r>
              <a:rPr lang="en-US" sz="2400" dirty="0" smtClean="0">
                <a:solidFill>
                  <a:srgbClr val="42997E"/>
                </a:solidFill>
              </a:rPr>
              <a:t>an </a:t>
            </a:r>
            <a:r>
              <a:rPr lang="en" sz="2400" dirty="0" smtClean="0">
                <a:solidFill>
                  <a:srgbClr val="42997E"/>
                </a:solidFill>
              </a:rPr>
              <a:t>optimal </a:t>
            </a:r>
            <a:r>
              <a:rPr lang="en" sz="2400" dirty="0">
                <a:solidFill>
                  <a:srgbClr val="42997E"/>
                </a:solidFill>
              </a:rPr>
              <a:t>policy?</a:t>
            </a:r>
          </a:p>
          <a:p>
            <a:pPr marL="5715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 smtClean="0"/>
              <a:t>Reward </a:t>
            </a:r>
            <a:r>
              <a:rPr lang="en" sz="2400" b="1" dirty="0" smtClean="0"/>
              <a:t>scaling</a:t>
            </a:r>
            <a:r>
              <a:rPr lang="en" sz="2400" dirty="0" smtClean="0"/>
              <a:t> – division by nonzero constant </a:t>
            </a:r>
          </a:p>
          <a:p>
            <a:pPr marL="720000" lvl="1" indent="-342900">
              <a:spcAft>
                <a:spcPts val="1600"/>
              </a:spcAft>
              <a:buFont typeface=".AppleSystemUIFont" charset="0"/>
              <a:buChar char="−"/>
            </a:pPr>
            <a:r>
              <a:rPr lang="en" sz="2400" dirty="0" smtClean="0"/>
              <a:t>May be useful in </a:t>
            </a:r>
            <a:r>
              <a:rPr lang="en" sz="2400" dirty="0" err="1" smtClean="0"/>
              <a:t>practi</a:t>
            </a:r>
            <a:r>
              <a:rPr lang="ru-RU" sz="2400" dirty="0" smtClean="0"/>
              <a:t>с</a:t>
            </a:r>
            <a:r>
              <a:rPr lang="en" sz="2400" dirty="0" smtClean="0"/>
              <a:t>e </a:t>
            </a:r>
            <a:r>
              <a:rPr lang="en-US" sz="2400" dirty="0" smtClean="0"/>
              <a:t>for </a:t>
            </a:r>
            <a:r>
              <a:rPr lang="en" sz="2400" dirty="0" smtClean="0"/>
              <a:t>approximate methods </a:t>
            </a:r>
          </a:p>
          <a:p>
            <a:pPr marL="5715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 smtClean="0"/>
              <a:t>Reward </a:t>
            </a:r>
            <a:r>
              <a:rPr lang="en" sz="2400" b="1" dirty="0" smtClean="0"/>
              <a:t>shaping</a:t>
            </a:r>
            <a:r>
              <a:rPr lang="en" sz="2400" dirty="0" smtClean="0"/>
              <a:t> – we could add to all rewards</a:t>
            </a:r>
            <a:r>
              <a:rPr lang="en-US" sz="2400" dirty="0" smtClean="0"/>
              <a:t>                </a:t>
            </a:r>
            <a:r>
              <a:rPr lang="en" sz="2400" dirty="0" smtClean="0"/>
              <a:t> in MDP  values of </a:t>
            </a:r>
            <a:r>
              <a:rPr lang="en" sz="2400" dirty="0" smtClean="0">
                <a:solidFill>
                  <a:srgbClr val="306C8D"/>
                </a:solidFill>
              </a:rPr>
              <a:t>potential-based shaping function </a:t>
            </a:r>
            <a:r>
              <a:rPr lang="ru-RU" sz="2400" dirty="0" smtClean="0">
                <a:solidFill>
                  <a:srgbClr val="306C8D"/>
                </a:solidFill>
              </a:rPr>
              <a:t>  	       </a:t>
            </a:r>
            <a:r>
              <a:rPr lang="en-US" sz="2400" dirty="0" smtClean="0">
                <a:solidFill>
                  <a:srgbClr val="306C8D"/>
                </a:solidFill>
              </a:rPr>
              <a:t>          		    </a:t>
            </a:r>
            <a:r>
              <a:rPr lang="en" sz="2400" dirty="0" smtClean="0"/>
              <a:t>without changing an optimal policy:</a:t>
            </a:r>
          </a:p>
          <a:p>
            <a:pPr lvl="0">
              <a:spcAft>
                <a:spcPts val="1600"/>
              </a:spcAft>
            </a:pPr>
            <a:r>
              <a:rPr lang="en" sz="2400" dirty="0" smtClean="0"/>
              <a:t> </a:t>
            </a:r>
          </a:p>
          <a:p>
            <a:pPr marL="457200" lvl="0">
              <a:lnSpc>
                <a:spcPct val="200000"/>
              </a:lnSpc>
            </a:pPr>
            <a:r>
              <a:rPr lang="en" sz="2400" b="1" dirty="0" smtClean="0"/>
              <a:t>Intuition</a:t>
            </a:r>
            <a:r>
              <a:rPr lang="en" sz="2400" b="1" dirty="0"/>
              <a:t>:  </a:t>
            </a:r>
            <a:r>
              <a:rPr lang="en" sz="2400" dirty="0"/>
              <a:t>when no discounting </a:t>
            </a:r>
            <a:r>
              <a:rPr lang="ru-RU" sz="2400" dirty="0" smtClean="0"/>
              <a:t>    </a:t>
            </a:r>
            <a:r>
              <a:rPr lang="en" sz="2400" dirty="0" smtClean="0"/>
              <a:t> </a:t>
            </a:r>
            <a:r>
              <a:rPr lang="ru-RU" sz="2400" dirty="0" smtClean="0"/>
              <a:t> </a:t>
            </a:r>
            <a:r>
              <a:rPr lang="en" sz="2400" dirty="0" smtClean="0"/>
              <a:t>adds </a:t>
            </a:r>
            <a:r>
              <a:rPr lang="en" sz="2400" dirty="0"/>
              <a:t>as much as </a:t>
            </a:r>
            <a:r>
              <a:rPr lang="en" sz="2400" dirty="0" smtClean="0"/>
              <a:t>it</a:t>
            </a:r>
            <a:endParaRPr lang="en-US" sz="2400" dirty="0"/>
          </a:p>
          <a:p>
            <a:pPr marL="457200" lvl="0"/>
            <a:r>
              <a:rPr lang="en" sz="2400" dirty="0" smtClean="0"/>
              <a:t>subtract</a:t>
            </a:r>
            <a:r>
              <a:rPr lang="en-US" sz="2400" dirty="0" smtClean="0"/>
              <a:t>s</a:t>
            </a:r>
            <a:r>
              <a:rPr lang="en" sz="2400" dirty="0" smtClean="0"/>
              <a:t> from the total return</a:t>
            </a:r>
          </a:p>
          <a:p>
            <a:pPr marL="457200" lvl="0">
              <a:spcAft>
                <a:spcPts val="1600"/>
              </a:spcAft>
            </a:pPr>
            <a:r>
              <a:rPr lang="en" sz="2400" dirty="0"/>
              <a:t>				</a:t>
            </a:r>
          </a:p>
        </p:txBody>
      </p:sp>
      <p:sp>
        <p:nvSpPr>
          <p:cNvPr id="3" name="Rectangle 2"/>
          <p:cNvSpPr/>
          <p:nvPr/>
        </p:nvSpPr>
        <p:spPr>
          <a:xfrm>
            <a:off x="404976" y="5903893"/>
            <a:ext cx="82809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charset="0"/>
              </a:rPr>
              <a:t>Ng, A. Y., Harada, D., &amp; Russell, S. (1999, June). Policy invariance under reward transformations: Theory and application to reward shaping. In ICML (Vol. 99, pp. 278-287).</a:t>
            </a:r>
            <a:endParaRPr lang="en-US" sz="1400" dirty="0"/>
          </a:p>
          <a:p>
            <a:r>
              <a:rPr lang="en-US" sz="1400" dirty="0"/>
              <a:t/>
            </a:r>
            <a:br>
              <a:rPr lang="en-US" sz="1400" dirty="0"/>
            </a:br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165" y="4001298"/>
            <a:ext cx="4051300" cy="38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016" y="3376246"/>
            <a:ext cx="1447800" cy="381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223129" y="4001298"/>
            <a:ext cx="2323500" cy="383952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668978" y="4380226"/>
            <a:ext cx="14318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 dirty="0">
                <a:solidFill>
                  <a:srgbClr val="306C8D"/>
                </a:solidFill>
              </a:rPr>
              <a:t>definition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0112" y="4842770"/>
            <a:ext cx="266700" cy="254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2320" y="2645347"/>
            <a:ext cx="1435100" cy="381000"/>
          </a:xfrm>
          <a:prstGeom prst="rect">
            <a:avLst/>
          </a:prstGeom>
        </p:spPr>
      </p:pic>
      <p:cxnSp>
        <p:nvCxnSpPr>
          <p:cNvPr id="13" name="Elbow Connector 12"/>
          <p:cNvCxnSpPr>
            <a:endCxn id="7" idx="3"/>
          </p:cNvCxnSpPr>
          <p:nvPr/>
        </p:nvCxnSpPr>
        <p:spPr>
          <a:xfrm rot="10800000" flipV="1">
            <a:off x="6546630" y="3235002"/>
            <a:ext cx="1463147" cy="958271"/>
          </a:xfrm>
          <a:prstGeom prst="bentConnector3">
            <a:avLst>
              <a:gd name="adj1" fmla="val -11777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0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864258" y="1916832"/>
            <a:ext cx="7704409" cy="1143000"/>
          </a:xfrm>
        </p:spPr>
        <p:txBody>
          <a:bodyPr>
            <a:noAutofit/>
          </a:bodyPr>
          <a:lstStyle/>
          <a:p>
            <a:r>
              <a:rPr lang="en" sz="3200" b="1" dirty="0">
                <a:solidFill>
                  <a:srgbClr val="306C8D"/>
                </a:solidFill>
              </a:rPr>
              <a:t>Global </a:t>
            </a:r>
            <a:r>
              <a:rPr lang="en" sz="3200" b="1" dirty="0" smtClean="0">
                <a:solidFill>
                  <a:srgbClr val="306C8D"/>
                </a:solidFill>
              </a:rPr>
              <a:t>optimality</a:t>
            </a:r>
            <a:r>
              <a:rPr lang="en-US" sz="3200" b="1" dirty="0" smtClean="0">
                <a:solidFill>
                  <a:srgbClr val="306C8D"/>
                </a:solidFill>
              </a:rPr>
              <a:t>: </a:t>
            </a:r>
            <a:br>
              <a:rPr lang="en-US" sz="3200" b="1" dirty="0" smtClean="0">
                <a:solidFill>
                  <a:srgbClr val="306C8D"/>
                </a:solidFill>
              </a:rPr>
            </a:br>
            <a:r>
              <a:rPr lang="en-US" sz="3200" b="1" dirty="0" smtClean="0">
                <a:solidFill>
                  <a:srgbClr val="306C8D"/>
                </a:solidFill>
              </a:rPr>
              <a:t>s</a:t>
            </a:r>
            <a:r>
              <a:rPr lang="en" sz="3200" b="1" dirty="0" err="1" smtClean="0">
                <a:solidFill>
                  <a:srgbClr val="306C8D"/>
                </a:solidFill>
              </a:rPr>
              <a:t>tate</a:t>
            </a:r>
            <a:r>
              <a:rPr lang="en" sz="3200" b="1" dirty="0" smtClean="0">
                <a:solidFill>
                  <a:srgbClr val="306C8D"/>
                </a:solidFill>
              </a:rPr>
              <a:t> </a:t>
            </a:r>
            <a:r>
              <a:rPr lang="en" sz="3200" b="1" dirty="0">
                <a:solidFill>
                  <a:srgbClr val="306C8D"/>
                </a:solidFill>
              </a:rPr>
              <a:t>and action value functions</a:t>
            </a:r>
            <a:endParaRPr lang="en-US" sz="3200" b="1" dirty="0">
              <a:solidFill>
                <a:srgbClr val="306C8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74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How to find </a:t>
            </a:r>
            <a:r>
              <a:rPr lang="en-US" sz="3200" b="1" dirty="0" smtClean="0">
                <a:solidFill>
                  <a:srgbClr val="306C8D"/>
                </a:solidFill>
              </a:rPr>
              <a:t>an </a:t>
            </a:r>
            <a:r>
              <a:rPr lang="en" sz="3200" b="1" dirty="0" smtClean="0">
                <a:solidFill>
                  <a:srgbClr val="306C8D"/>
                </a:solidFill>
              </a:rPr>
              <a:t>optimal </a:t>
            </a:r>
            <a:r>
              <a:rPr lang="en" sz="3200" b="1" dirty="0">
                <a:solidFill>
                  <a:srgbClr val="306C8D"/>
                </a:solidFill>
              </a:rPr>
              <a:t>policy? 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>
                <a:solidFill>
                  <a:schemeClr val="dk1"/>
                </a:solidFill>
              </a:rPr>
              <a:t>Dynamic programming! </a:t>
            </a:r>
            <a:endParaRPr lang="en" sz="2400" dirty="0"/>
          </a:p>
          <a:p>
            <a:pPr lvl="0">
              <a:spcAft>
                <a:spcPts val="1600"/>
              </a:spcAft>
            </a:pPr>
            <a:r>
              <a:rPr lang="en" sz="2400" dirty="0"/>
              <a:t>Method to solve a complex problem by</a:t>
            </a:r>
          </a:p>
          <a:p>
            <a:pPr marL="4572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/>
              <a:t>breaking it into small pieces</a:t>
            </a:r>
          </a:p>
          <a:p>
            <a:pPr marL="4572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/>
              <a:t>until no more unsolved pieces</a:t>
            </a:r>
          </a:p>
          <a:p>
            <a:pPr marL="720000" lvl="1" indent="-342900">
              <a:spcAft>
                <a:spcPts val="1600"/>
              </a:spcAft>
              <a:buFont typeface=".AppleSystemUIFont" charset="0"/>
              <a:buChar char="−"/>
            </a:pPr>
            <a:r>
              <a:rPr lang="en" sz="2400" dirty="0"/>
              <a:t>solve a single piece </a:t>
            </a:r>
          </a:p>
          <a:p>
            <a:pPr marL="720000" lvl="1" indent="-342900">
              <a:spcAft>
                <a:spcPts val="1600"/>
              </a:spcAft>
              <a:buFont typeface=".AppleSystemUIFont" charset="0"/>
              <a:buChar char="−"/>
            </a:pPr>
            <a:r>
              <a:rPr lang="en" sz="2400" dirty="0"/>
              <a:t>reuse the solution to solve another piece </a:t>
            </a:r>
          </a:p>
          <a:p>
            <a:pPr lvl="0">
              <a:spcAft>
                <a:spcPts val="1600"/>
              </a:spcAft>
            </a:pPr>
            <a:r>
              <a:rPr lang="en" sz="2400" dirty="0"/>
              <a:t>DP equations lies at the heart of RL</a:t>
            </a:r>
          </a:p>
          <a:p>
            <a:pPr lvl="0">
              <a:spcAft>
                <a:spcPts val="1600"/>
              </a:spcAft>
            </a:pPr>
            <a:r>
              <a:rPr lang="en" sz="2400" dirty="0"/>
              <a:t>It is essential to deeply understand them. </a:t>
            </a:r>
          </a:p>
          <a:p>
            <a:pPr marL="457200" lvl="0">
              <a:spcAft>
                <a:spcPts val="1600"/>
              </a:spcAft>
            </a:pPr>
            <a:endParaRPr lang="en" sz="2400" dirty="0"/>
          </a:p>
          <a:p>
            <a:pPr marL="457200" lvl="0">
              <a:spcAft>
                <a:spcPts val="1600"/>
              </a:spcAft>
            </a:pP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292617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How to find </a:t>
            </a:r>
            <a:r>
              <a:rPr lang="en-US" sz="3200" b="1" dirty="0" smtClean="0">
                <a:solidFill>
                  <a:srgbClr val="306C8D"/>
                </a:solidFill>
              </a:rPr>
              <a:t>an </a:t>
            </a:r>
            <a:r>
              <a:rPr lang="en" sz="3200" b="1" dirty="0" smtClean="0">
                <a:solidFill>
                  <a:srgbClr val="306C8D"/>
                </a:solidFill>
              </a:rPr>
              <a:t>optimal </a:t>
            </a:r>
            <a:r>
              <a:rPr lang="en" sz="3200" b="1" dirty="0">
                <a:solidFill>
                  <a:srgbClr val="306C8D"/>
                </a:solidFill>
              </a:rPr>
              <a:t>policy? 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/>
              <a:t>We know! Maximize cumulative discounted </a:t>
            </a:r>
            <a:r>
              <a:rPr lang="en" sz="2400" dirty="0">
                <a:solidFill>
                  <a:srgbClr val="42997E"/>
                </a:solidFill>
              </a:rPr>
              <a:t>return</a:t>
            </a:r>
            <a:r>
              <a:rPr lang="en" sz="2400" dirty="0" smtClean="0"/>
              <a:t>!</a:t>
            </a:r>
            <a:endParaRPr lang="en-US" sz="2400" dirty="0" smtClean="0"/>
          </a:p>
          <a:p>
            <a:pPr lvl="0"/>
            <a:endParaRPr lang="en-US" sz="2400" dirty="0"/>
          </a:p>
          <a:p>
            <a:pPr lvl="0"/>
            <a:endParaRPr lang="en-US" sz="2400" dirty="0" smtClean="0"/>
          </a:p>
          <a:p>
            <a:pPr lvl="0"/>
            <a:endParaRPr lang="en-US" sz="2400" dirty="0"/>
          </a:p>
          <a:p>
            <a:pPr lvl="0"/>
            <a:endParaRPr lang="en-US" sz="2400" dirty="0" smtClean="0"/>
          </a:p>
          <a:p>
            <a:pPr lvl="0"/>
            <a:endParaRPr lang="en-US" sz="2400" dirty="0"/>
          </a:p>
          <a:p>
            <a:pPr lvl="0"/>
            <a:endParaRPr lang="en-US" sz="2400" dirty="0" smtClean="0"/>
          </a:p>
          <a:p>
            <a:pPr lvl="0"/>
            <a:endParaRPr lang="en-US" sz="2400" dirty="0"/>
          </a:p>
          <a:p>
            <a:pPr lvl="0"/>
            <a:endParaRPr lang="en-US" sz="2400" dirty="0" smtClean="0"/>
          </a:p>
          <a:p>
            <a:pPr lvl="0"/>
            <a:endParaRPr lang="en-US" sz="2400" dirty="0"/>
          </a:p>
          <a:p>
            <a:pPr lvl="0"/>
            <a:endParaRPr lang="en-US" sz="2400" dirty="0" smtClean="0"/>
          </a:p>
          <a:p>
            <a:pPr lvl="0"/>
            <a:endParaRPr lang="en-US" sz="24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00" y="1345580"/>
            <a:ext cx="72009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64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How to find </a:t>
            </a:r>
            <a:r>
              <a:rPr lang="en-US" sz="3200" b="1" dirty="0" smtClean="0">
                <a:solidFill>
                  <a:srgbClr val="306C8D"/>
                </a:solidFill>
              </a:rPr>
              <a:t>an </a:t>
            </a:r>
            <a:r>
              <a:rPr lang="en" sz="3200" b="1" dirty="0" smtClean="0">
                <a:solidFill>
                  <a:srgbClr val="306C8D"/>
                </a:solidFill>
              </a:rPr>
              <a:t>optimal </a:t>
            </a:r>
            <a:r>
              <a:rPr lang="en" sz="3200" b="1" dirty="0">
                <a:solidFill>
                  <a:srgbClr val="306C8D"/>
                </a:solidFill>
              </a:rPr>
              <a:t>policy? 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/>
              <a:t>We know! Maximize cumulative discounted </a:t>
            </a:r>
            <a:r>
              <a:rPr lang="en" sz="2400" dirty="0">
                <a:solidFill>
                  <a:srgbClr val="42997E"/>
                </a:solidFill>
              </a:rPr>
              <a:t>return</a:t>
            </a:r>
            <a:r>
              <a:rPr lang="en" sz="2400" dirty="0" smtClean="0"/>
              <a:t>!</a:t>
            </a:r>
            <a:endParaRPr lang="en-US" sz="2400" dirty="0" smtClean="0"/>
          </a:p>
          <a:p>
            <a:pPr lvl="0"/>
            <a:endParaRPr lang="en-US" sz="2400" dirty="0"/>
          </a:p>
          <a:p>
            <a:pPr lvl="0"/>
            <a:endParaRPr lang="en-US" sz="2400" dirty="0" smtClean="0"/>
          </a:p>
          <a:p>
            <a:pPr lvl="0"/>
            <a:endParaRPr lang="en-US" sz="2400" dirty="0"/>
          </a:p>
          <a:p>
            <a:pPr lvl="0"/>
            <a:endParaRPr lang="en-US" sz="2400" dirty="0" smtClean="0"/>
          </a:p>
          <a:p>
            <a:pPr lvl="0"/>
            <a:endParaRPr lang="en-US" sz="2400" dirty="0"/>
          </a:p>
          <a:p>
            <a:pPr lvl="0"/>
            <a:endParaRPr lang="en-US" sz="2400" dirty="0" smtClean="0"/>
          </a:p>
          <a:p>
            <a:pPr lvl="0"/>
            <a:endParaRPr lang="en-US" sz="2400" dirty="0"/>
          </a:p>
          <a:p>
            <a:pPr lvl="0"/>
            <a:endParaRPr lang="en-US" sz="2400" dirty="0" smtClean="0"/>
          </a:p>
          <a:p>
            <a:pPr lvl="0"/>
            <a:endParaRPr lang="en-US" sz="2400" dirty="0"/>
          </a:p>
          <a:p>
            <a:pPr lvl="0"/>
            <a:endParaRPr lang="en-US" sz="2400" dirty="0" smtClean="0"/>
          </a:p>
          <a:p>
            <a:pPr lvl="0"/>
            <a:endParaRPr lang="en-US" sz="2400" dirty="0" smtClean="0"/>
          </a:p>
          <a:p>
            <a:pPr lvl="0"/>
            <a:endParaRPr lang="en-US" sz="2400" dirty="0"/>
          </a:p>
          <a:p>
            <a:pPr algn="ctr"/>
            <a:r>
              <a:rPr lang="en" sz="2400" dirty="0"/>
              <a:t>Let get rid of randomness by taking expectation!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462" y="3140621"/>
            <a:ext cx="3455937" cy="230395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23227" y="2554033"/>
            <a:ext cx="69491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dirty="0"/>
              <a:t>But policy and</a:t>
            </a:r>
            <a:r>
              <a:rPr lang="en" sz="2400" dirty="0">
                <a:solidFill>
                  <a:srgbClr val="42997E"/>
                </a:solidFill>
              </a:rPr>
              <a:t> / </a:t>
            </a:r>
            <a:r>
              <a:rPr lang="en" sz="2400" dirty="0"/>
              <a:t>or environment could be random!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600" y="1345580"/>
            <a:ext cx="7200900" cy="1003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226" y="3115756"/>
            <a:ext cx="3493235" cy="232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472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State-value function 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 smtClean="0"/>
              <a:t>            </a:t>
            </a:r>
            <a:r>
              <a:rPr lang="en" sz="2400" dirty="0" smtClean="0"/>
              <a:t>is</a:t>
            </a:r>
            <a:r>
              <a:rPr lang="en" sz="2400" b="1" dirty="0" smtClean="0"/>
              <a:t> </a:t>
            </a:r>
            <a:r>
              <a:rPr lang="en-US" sz="2400" dirty="0" smtClean="0"/>
              <a:t>a</a:t>
            </a:r>
            <a:r>
              <a:rPr lang="en" sz="2400" b="1" dirty="0" smtClean="0"/>
              <a:t> </a:t>
            </a:r>
            <a:r>
              <a:rPr lang="en" sz="2400" dirty="0">
                <a:solidFill>
                  <a:srgbClr val="42997E"/>
                </a:solidFill>
              </a:rPr>
              <a:t>return</a:t>
            </a:r>
            <a:r>
              <a:rPr lang="en" sz="2400" dirty="0">
                <a:solidFill>
                  <a:srgbClr val="990000"/>
                </a:solidFill>
              </a:rPr>
              <a:t> </a:t>
            </a:r>
            <a:r>
              <a:rPr lang="en" sz="2400" dirty="0"/>
              <a:t>conditional on </a:t>
            </a:r>
            <a:r>
              <a:rPr lang="en" sz="2400" b="1" dirty="0"/>
              <a:t>state</a:t>
            </a:r>
            <a:r>
              <a:rPr lang="en" sz="2400" dirty="0">
                <a:solidFill>
                  <a:srgbClr val="000000"/>
                </a:solidFill>
              </a:rPr>
              <a:t>:</a:t>
            </a:r>
          </a:p>
          <a:p>
            <a:pPr lvl="0"/>
            <a:endParaRPr lang="en" sz="240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948535"/>
            <a:ext cx="596900" cy="368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28000" y="5596655"/>
            <a:ext cx="7857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>
                <a:solidFill>
                  <a:srgbClr val="42997E"/>
                </a:solidFill>
              </a:rPr>
              <a:t>Intuition: </a:t>
            </a:r>
            <a:r>
              <a:rPr lang="en" sz="2400" dirty="0" smtClean="0"/>
              <a:t>value </a:t>
            </a:r>
            <a:r>
              <a:rPr lang="en" sz="2400" dirty="0"/>
              <a:t>of following policy   </a:t>
            </a:r>
            <a:r>
              <a:rPr lang="en-US" sz="2400" dirty="0" smtClean="0"/>
              <a:t> </a:t>
            </a:r>
            <a:r>
              <a:rPr lang="en" sz="2400" dirty="0" smtClean="0"/>
              <a:t>  </a:t>
            </a:r>
            <a:r>
              <a:rPr lang="en" sz="2400" dirty="0"/>
              <a:t>from </a:t>
            </a:r>
            <a:r>
              <a:rPr lang="en" sz="2400" dirty="0" smtClean="0"/>
              <a:t>state</a:t>
            </a:r>
            <a:endParaRPr lang="en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088" y="5744937"/>
            <a:ext cx="203200" cy="1651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6742" y="5744937"/>
            <a:ext cx="139700" cy="1651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4588" y="3247027"/>
            <a:ext cx="7239000" cy="7366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4588" y="2500470"/>
            <a:ext cx="3416300" cy="330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1015" y="1615602"/>
            <a:ext cx="3162300" cy="40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44588" y="4262400"/>
            <a:ext cx="5372100" cy="736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82008" y="100794"/>
            <a:ext cx="762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67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/>
          <p:cNvSpPr/>
          <p:nvPr/>
        </p:nvSpPr>
        <p:spPr>
          <a:xfrm>
            <a:off x="1996840" y="2466767"/>
            <a:ext cx="486928" cy="383952"/>
          </a:xfrm>
          <a:prstGeom prst="rect">
            <a:avLst/>
          </a:prstGeom>
          <a:solidFill>
            <a:srgbClr val="C00000">
              <a:alpha val="2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State-value </a:t>
            </a:r>
            <a:r>
              <a:rPr lang="en" sz="3200" b="1" dirty="0" smtClean="0">
                <a:solidFill>
                  <a:srgbClr val="306C8D"/>
                </a:solidFill>
              </a:rPr>
              <a:t>function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 smtClean="0"/>
              <a:t>            </a:t>
            </a:r>
            <a:r>
              <a:rPr lang="en" sz="2400" dirty="0" smtClean="0"/>
              <a:t>is</a:t>
            </a:r>
            <a:r>
              <a:rPr lang="en" sz="2400" b="1" dirty="0" smtClean="0"/>
              <a:t> </a:t>
            </a:r>
            <a:r>
              <a:rPr lang="en-US" sz="2400" dirty="0" smtClean="0"/>
              <a:t>a</a:t>
            </a:r>
            <a:r>
              <a:rPr lang="en" sz="2400" b="1" dirty="0" smtClean="0"/>
              <a:t> </a:t>
            </a:r>
            <a:r>
              <a:rPr lang="en" sz="2400" dirty="0">
                <a:solidFill>
                  <a:srgbClr val="42997E"/>
                </a:solidFill>
              </a:rPr>
              <a:t>return</a:t>
            </a:r>
            <a:r>
              <a:rPr lang="en" sz="2400" dirty="0">
                <a:solidFill>
                  <a:srgbClr val="990000"/>
                </a:solidFill>
              </a:rPr>
              <a:t> </a:t>
            </a:r>
            <a:r>
              <a:rPr lang="en" sz="2400" dirty="0"/>
              <a:t>conditional on </a:t>
            </a:r>
            <a:r>
              <a:rPr lang="en" sz="2400" b="1" dirty="0"/>
              <a:t>state</a:t>
            </a:r>
            <a:r>
              <a:rPr lang="en" sz="2400" dirty="0">
                <a:solidFill>
                  <a:srgbClr val="000000"/>
                </a:solidFill>
              </a:rPr>
              <a:t>:</a:t>
            </a:r>
          </a:p>
          <a:p>
            <a:pPr lvl="0"/>
            <a:endParaRPr lang="en" sz="240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948535"/>
            <a:ext cx="596900" cy="368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28000" y="5596655"/>
            <a:ext cx="7857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>
                <a:solidFill>
                  <a:srgbClr val="42997E"/>
                </a:solidFill>
              </a:rPr>
              <a:t>Intuition: </a:t>
            </a:r>
            <a:r>
              <a:rPr lang="en" sz="2400" dirty="0" smtClean="0"/>
              <a:t>value </a:t>
            </a:r>
            <a:r>
              <a:rPr lang="en" sz="2400" dirty="0"/>
              <a:t>of following policy   </a:t>
            </a:r>
            <a:r>
              <a:rPr lang="en-US" sz="2400" dirty="0" smtClean="0"/>
              <a:t> </a:t>
            </a:r>
            <a:r>
              <a:rPr lang="en" sz="2400" dirty="0" smtClean="0"/>
              <a:t>  </a:t>
            </a:r>
            <a:r>
              <a:rPr lang="en" sz="2400" dirty="0"/>
              <a:t>from </a:t>
            </a:r>
            <a:r>
              <a:rPr lang="en" sz="2400" dirty="0" smtClean="0"/>
              <a:t>state</a:t>
            </a:r>
            <a:endParaRPr lang="en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088" y="5744937"/>
            <a:ext cx="203200" cy="1651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6742" y="5744937"/>
            <a:ext cx="139700" cy="1651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4588" y="3247027"/>
            <a:ext cx="7239000" cy="7366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4588" y="2500470"/>
            <a:ext cx="3416300" cy="330200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4264220" y="1359346"/>
            <a:ext cx="293222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dirty="0" err="1">
                <a:solidFill>
                  <a:srgbClr val="C00000"/>
                </a:solidFill>
              </a:rPr>
              <a:t>stochasticity</a:t>
            </a:r>
            <a:r>
              <a:rPr lang="en" sz="2400" dirty="0">
                <a:solidFill>
                  <a:srgbClr val="C00000"/>
                </a:solidFill>
              </a:rPr>
              <a:t> in policy &amp; environment </a:t>
            </a:r>
            <a:r>
              <a:rPr lang="en" sz="2600" dirty="0">
                <a:solidFill>
                  <a:srgbClr val="C00000"/>
                </a:solidFill>
              </a:rPr>
              <a:t> </a:t>
            </a:r>
          </a:p>
        </p:txBody>
      </p:sp>
      <p:cxnSp>
        <p:nvCxnSpPr>
          <p:cNvPr id="56" name="Elbow Connector 55"/>
          <p:cNvCxnSpPr>
            <a:stCxn id="51" idx="2"/>
            <a:endCxn id="49" idx="0"/>
          </p:cNvCxnSpPr>
          <p:nvPr/>
        </p:nvCxnSpPr>
        <p:spPr>
          <a:xfrm rot="5400000">
            <a:off x="3862495" y="598930"/>
            <a:ext cx="245647" cy="3490027"/>
          </a:xfrm>
          <a:prstGeom prst="bentConnector3">
            <a:avLst>
              <a:gd name="adj1" fmla="val 50000"/>
            </a:avLst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44588" y="4262400"/>
            <a:ext cx="5372100" cy="7366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1015" y="1615602"/>
            <a:ext cx="3162300" cy="4064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82008" y="100794"/>
            <a:ext cx="762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2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/>
          <p:cNvSpPr/>
          <p:nvPr/>
        </p:nvSpPr>
        <p:spPr>
          <a:xfrm>
            <a:off x="1996840" y="2466767"/>
            <a:ext cx="486928" cy="383952"/>
          </a:xfrm>
          <a:prstGeom prst="rect">
            <a:avLst/>
          </a:prstGeom>
          <a:solidFill>
            <a:srgbClr val="C00000">
              <a:alpha val="2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State-value </a:t>
            </a:r>
            <a:r>
              <a:rPr lang="en" sz="3200" b="1" dirty="0" smtClean="0">
                <a:solidFill>
                  <a:srgbClr val="306C8D"/>
                </a:solidFill>
              </a:rPr>
              <a:t>function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 smtClean="0"/>
              <a:t>            </a:t>
            </a:r>
            <a:r>
              <a:rPr lang="en" sz="2400" dirty="0" smtClean="0"/>
              <a:t>is</a:t>
            </a:r>
            <a:r>
              <a:rPr lang="en" sz="2400" b="1" dirty="0" smtClean="0"/>
              <a:t> </a:t>
            </a:r>
            <a:r>
              <a:rPr lang="en-US" sz="2400" dirty="0" smtClean="0"/>
              <a:t>a</a:t>
            </a:r>
            <a:r>
              <a:rPr lang="en" sz="2400" b="1" dirty="0" smtClean="0"/>
              <a:t> </a:t>
            </a:r>
            <a:r>
              <a:rPr lang="en" sz="2400" dirty="0">
                <a:solidFill>
                  <a:srgbClr val="42997E"/>
                </a:solidFill>
              </a:rPr>
              <a:t>return</a:t>
            </a:r>
            <a:r>
              <a:rPr lang="en" sz="2400" dirty="0">
                <a:solidFill>
                  <a:srgbClr val="990000"/>
                </a:solidFill>
              </a:rPr>
              <a:t> </a:t>
            </a:r>
            <a:r>
              <a:rPr lang="en" sz="2400" dirty="0"/>
              <a:t>conditional on </a:t>
            </a:r>
            <a:r>
              <a:rPr lang="en" sz="2400" b="1" dirty="0"/>
              <a:t>state</a:t>
            </a:r>
            <a:r>
              <a:rPr lang="en" sz="2400" dirty="0">
                <a:solidFill>
                  <a:srgbClr val="000000"/>
                </a:solidFill>
              </a:rPr>
              <a:t>:</a:t>
            </a:r>
          </a:p>
          <a:p>
            <a:pPr lvl="0"/>
            <a:endParaRPr lang="en" sz="240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948535"/>
            <a:ext cx="596900" cy="368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28000" y="5596655"/>
            <a:ext cx="7857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>
                <a:solidFill>
                  <a:srgbClr val="42997E"/>
                </a:solidFill>
              </a:rPr>
              <a:t>Intuition: </a:t>
            </a:r>
            <a:r>
              <a:rPr lang="en" sz="2400" dirty="0" smtClean="0"/>
              <a:t>value </a:t>
            </a:r>
            <a:r>
              <a:rPr lang="en" sz="2400" dirty="0"/>
              <a:t>of following policy   </a:t>
            </a:r>
            <a:r>
              <a:rPr lang="en-US" sz="2400" dirty="0" smtClean="0"/>
              <a:t> </a:t>
            </a:r>
            <a:r>
              <a:rPr lang="en" sz="2400" dirty="0" smtClean="0"/>
              <a:t>  </a:t>
            </a:r>
            <a:r>
              <a:rPr lang="en" sz="2400" dirty="0"/>
              <a:t>from </a:t>
            </a:r>
            <a:r>
              <a:rPr lang="en" sz="2400" dirty="0" smtClean="0"/>
              <a:t>state</a:t>
            </a:r>
            <a:endParaRPr lang="en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088" y="5744937"/>
            <a:ext cx="203200" cy="1651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6742" y="5744937"/>
            <a:ext cx="139700" cy="1651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4588" y="3247027"/>
            <a:ext cx="7239000" cy="7366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4588" y="2500470"/>
            <a:ext cx="3416300" cy="3302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1996840" y="3175243"/>
            <a:ext cx="1440160" cy="808384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491880" y="3175243"/>
            <a:ext cx="1944216" cy="808384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17397" y="4754930"/>
            <a:ext cx="1925527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" sz="2400" dirty="0">
                <a:solidFill>
                  <a:srgbClr val="306C8D"/>
                </a:solidFill>
              </a:rPr>
              <a:t>Policy</a:t>
            </a:r>
            <a:br>
              <a:rPr lang="en" sz="2400" dirty="0">
                <a:solidFill>
                  <a:srgbClr val="306C8D"/>
                </a:solidFill>
              </a:rPr>
            </a:br>
            <a:r>
              <a:rPr lang="en" sz="2400" dirty="0" err="1">
                <a:solidFill>
                  <a:srgbClr val="306C8D"/>
                </a:solidFill>
              </a:rPr>
              <a:t>stochasticity</a:t>
            </a:r>
            <a:r>
              <a:rPr lang="en" sz="2400" dirty="0">
                <a:solidFill>
                  <a:srgbClr val="306C8D"/>
                </a:solidFill>
              </a:rPr>
              <a:t> </a:t>
            </a:r>
            <a:r>
              <a:rPr lang="en" sz="2600" dirty="0">
                <a:solidFill>
                  <a:srgbClr val="306C8D"/>
                </a:solidFill>
              </a:rPr>
              <a:t> </a:t>
            </a:r>
          </a:p>
        </p:txBody>
      </p:sp>
      <p:cxnSp>
        <p:nvCxnSpPr>
          <p:cNvPr id="28" name="Elbow Connector 27"/>
          <p:cNvCxnSpPr>
            <a:stCxn id="26" idx="0"/>
            <a:endCxn id="23" idx="1"/>
          </p:cNvCxnSpPr>
          <p:nvPr/>
        </p:nvCxnSpPr>
        <p:spPr>
          <a:xfrm rot="5400000" flipH="1" flipV="1">
            <a:off x="1150753" y="3908844"/>
            <a:ext cx="1175495" cy="516679"/>
          </a:xfrm>
          <a:prstGeom prst="bentConnector2">
            <a:avLst/>
          </a:prstGeom>
          <a:ln w="25400">
            <a:solidFill>
              <a:srgbClr val="306C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46" idx="2"/>
            <a:endCxn id="25" idx="0"/>
          </p:cNvCxnSpPr>
          <p:nvPr/>
        </p:nvCxnSpPr>
        <p:spPr>
          <a:xfrm rot="5400000">
            <a:off x="6054127" y="1369638"/>
            <a:ext cx="215466" cy="3395744"/>
          </a:xfrm>
          <a:prstGeom prst="bentConnector3">
            <a:avLst>
              <a:gd name="adj1" fmla="val 50000"/>
            </a:avLst>
          </a:prstGeom>
          <a:ln w="25400">
            <a:solidFill>
              <a:srgbClr val="306C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6896968" y="2098003"/>
            <a:ext cx="1925527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>
                <a:solidFill>
                  <a:srgbClr val="306C8D"/>
                </a:solidFill>
              </a:rPr>
              <a:t>Environment</a:t>
            </a:r>
            <a:r>
              <a:rPr lang="en" sz="2400" dirty="0">
                <a:solidFill>
                  <a:srgbClr val="306C8D"/>
                </a:solidFill>
              </a:rPr>
              <a:t/>
            </a:r>
            <a:br>
              <a:rPr lang="en" sz="2400" dirty="0">
                <a:solidFill>
                  <a:srgbClr val="306C8D"/>
                </a:solidFill>
              </a:rPr>
            </a:br>
            <a:r>
              <a:rPr lang="en" sz="2400" dirty="0" err="1">
                <a:solidFill>
                  <a:srgbClr val="306C8D"/>
                </a:solidFill>
              </a:rPr>
              <a:t>stochasticity</a:t>
            </a:r>
            <a:r>
              <a:rPr lang="en" sz="2400" dirty="0">
                <a:solidFill>
                  <a:srgbClr val="306C8D"/>
                </a:solidFill>
              </a:rPr>
              <a:t> </a:t>
            </a:r>
            <a:r>
              <a:rPr lang="en" sz="2600" dirty="0">
                <a:solidFill>
                  <a:srgbClr val="306C8D"/>
                </a:solidFill>
              </a:rPr>
              <a:t> </a:t>
            </a:r>
          </a:p>
        </p:txBody>
      </p:sp>
      <p:sp>
        <p:nvSpPr>
          <p:cNvPr id="51" name="Rectangle 50"/>
          <p:cNvSpPr/>
          <p:nvPr/>
        </p:nvSpPr>
        <p:spPr>
          <a:xfrm>
            <a:off x="4264220" y="1359346"/>
            <a:ext cx="293222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dirty="0" err="1">
                <a:solidFill>
                  <a:srgbClr val="C00000"/>
                </a:solidFill>
              </a:rPr>
              <a:t>stochasticity</a:t>
            </a:r>
            <a:r>
              <a:rPr lang="en" sz="2400" dirty="0">
                <a:solidFill>
                  <a:srgbClr val="C00000"/>
                </a:solidFill>
              </a:rPr>
              <a:t> in policy &amp; environment </a:t>
            </a:r>
            <a:r>
              <a:rPr lang="en" sz="2600" dirty="0">
                <a:solidFill>
                  <a:srgbClr val="C00000"/>
                </a:solidFill>
              </a:rPr>
              <a:t> </a:t>
            </a:r>
          </a:p>
        </p:txBody>
      </p:sp>
      <p:cxnSp>
        <p:nvCxnSpPr>
          <p:cNvPr id="56" name="Elbow Connector 55"/>
          <p:cNvCxnSpPr>
            <a:stCxn id="51" idx="2"/>
            <a:endCxn id="49" idx="0"/>
          </p:cNvCxnSpPr>
          <p:nvPr/>
        </p:nvCxnSpPr>
        <p:spPr>
          <a:xfrm rot="5400000">
            <a:off x="3862495" y="598930"/>
            <a:ext cx="245647" cy="3490027"/>
          </a:xfrm>
          <a:prstGeom prst="bentConnector3">
            <a:avLst>
              <a:gd name="adj1" fmla="val 50000"/>
            </a:avLst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44588" y="4262400"/>
            <a:ext cx="5372100" cy="7366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1015" y="1615602"/>
            <a:ext cx="3162300" cy="4064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82008" y="100794"/>
            <a:ext cx="762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9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/>
          <p:cNvSpPr/>
          <p:nvPr/>
        </p:nvSpPr>
        <p:spPr>
          <a:xfrm>
            <a:off x="1996840" y="2466767"/>
            <a:ext cx="486928" cy="383952"/>
          </a:xfrm>
          <a:prstGeom prst="rect">
            <a:avLst/>
          </a:prstGeom>
          <a:solidFill>
            <a:srgbClr val="C00000">
              <a:alpha val="2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300192" y="3283657"/>
            <a:ext cx="2628516" cy="383952"/>
          </a:xfrm>
          <a:prstGeom prst="rect">
            <a:avLst/>
          </a:prstGeom>
          <a:solidFill>
            <a:srgbClr val="42997E">
              <a:alpha val="2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300192" y="4292600"/>
            <a:ext cx="756550" cy="383952"/>
          </a:xfrm>
          <a:prstGeom prst="rect">
            <a:avLst/>
          </a:prstGeom>
          <a:solidFill>
            <a:srgbClr val="42997E">
              <a:alpha val="2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State-value </a:t>
            </a:r>
            <a:r>
              <a:rPr lang="en" sz="3200" b="1" dirty="0" smtClean="0">
                <a:solidFill>
                  <a:srgbClr val="306C8D"/>
                </a:solidFill>
              </a:rPr>
              <a:t>function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 smtClean="0"/>
              <a:t>            </a:t>
            </a:r>
            <a:r>
              <a:rPr lang="en" sz="2400" dirty="0" smtClean="0"/>
              <a:t>is </a:t>
            </a:r>
            <a:r>
              <a:rPr lang="en-US" sz="2400" dirty="0" smtClean="0"/>
              <a:t>a </a:t>
            </a:r>
            <a:r>
              <a:rPr lang="en" sz="2400" dirty="0" smtClean="0">
                <a:solidFill>
                  <a:srgbClr val="42997E"/>
                </a:solidFill>
              </a:rPr>
              <a:t>return</a:t>
            </a:r>
            <a:r>
              <a:rPr lang="en" sz="2400" dirty="0" smtClean="0">
                <a:solidFill>
                  <a:srgbClr val="990000"/>
                </a:solidFill>
              </a:rPr>
              <a:t> </a:t>
            </a:r>
            <a:r>
              <a:rPr lang="en" sz="2400" dirty="0"/>
              <a:t>conditional on </a:t>
            </a:r>
            <a:r>
              <a:rPr lang="en" sz="2400" b="1" dirty="0"/>
              <a:t>state</a:t>
            </a:r>
            <a:r>
              <a:rPr lang="en" sz="2400" dirty="0">
                <a:solidFill>
                  <a:srgbClr val="000000"/>
                </a:solidFill>
              </a:rPr>
              <a:t>:</a:t>
            </a:r>
          </a:p>
          <a:p>
            <a:pPr lvl="0"/>
            <a:endParaRPr lang="en" sz="240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948535"/>
            <a:ext cx="596900" cy="368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28000" y="5596655"/>
            <a:ext cx="7857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>
                <a:solidFill>
                  <a:srgbClr val="42997E"/>
                </a:solidFill>
              </a:rPr>
              <a:t>Intuition: </a:t>
            </a:r>
            <a:r>
              <a:rPr lang="en" sz="2400" dirty="0" smtClean="0"/>
              <a:t>value </a:t>
            </a:r>
            <a:r>
              <a:rPr lang="en" sz="2400" dirty="0"/>
              <a:t>of following policy   </a:t>
            </a:r>
            <a:r>
              <a:rPr lang="en-US" sz="2400" dirty="0" smtClean="0"/>
              <a:t> </a:t>
            </a:r>
            <a:r>
              <a:rPr lang="en" sz="2400" dirty="0" smtClean="0"/>
              <a:t>  </a:t>
            </a:r>
            <a:r>
              <a:rPr lang="en" sz="2400" dirty="0"/>
              <a:t>from </a:t>
            </a:r>
            <a:r>
              <a:rPr lang="en" sz="2400" dirty="0" smtClean="0"/>
              <a:t>state</a:t>
            </a:r>
            <a:endParaRPr lang="en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088" y="5744937"/>
            <a:ext cx="203200" cy="1651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6742" y="5744937"/>
            <a:ext cx="139700" cy="1651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4588" y="3247027"/>
            <a:ext cx="7239000" cy="7366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4588" y="2500470"/>
            <a:ext cx="3416300" cy="3302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6948264" y="4950840"/>
            <a:ext cx="18742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 dirty="0">
                <a:solidFill>
                  <a:srgbClr val="42997E"/>
                </a:solidFill>
              </a:rPr>
              <a:t>By definition 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996840" y="3175243"/>
            <a:ext cx="1440160" cy="808384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491880" y="3175243"/>
            <a:ext cx="1944216" cy="808384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17397" y="4754930"/>
            <a:ext cx="1925527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" sz="2400" dirty="0">
                <a:solidFill>
                  <a:srgbClr val="306C8D"/>
                </a:solidFill>
              </a:rPr>
              <a:t>Policy</a:t>
            </a:r>
            <a:br>
              <a:rPr lang="en" sz="2400" dirty="0">
                <a:solidFill>
                  <a:srgbClr val="306C8D"/>
                </a:solidFill>
              </a:rPr>
            </a:br>
            <a:r>
              <a:rPr lang="en" sz="2400" dirty="0" err="1">
                <a:solidFill>
                  <a:srgbClr val="306C8D"/>
                </a:solidFill>
              </a:rPr>
              <a:t>stochasticity</a:t>
            </a:r>
            <a:r>
              <a:rPr lang="en" sz="2400" dirty="0">
                <a:solidFill>
                  <a:srgbClr val="306C8D"/>
                </a:solidFill>
              </a:rPr>
              <a:t> </a:t>
            </a:r>
            <a:r>
              <a:rPr lang="en" sz="2600" dirty="0">
                <a:solidFill>
                  <a:srgbClr val="306C8D"/>
                </a:solidFill>
              </a:rPr>
              <a:t> </a:t>
            </a:r>
          </a:p>
        </p:txBody>
      </p:sp>
      <p:cxnSp>
        <p:nvCxnSpPr>
          <p:cNvPr id="28" name="Elbow Connector 27"/>
          <p:cNvCxnSpPr>
            <a:stCxn id="26" idx="0"/>
            <a:endCxn id="23" idx="1"/>
          </p:cNvCxnSpPr>
          <p:nvPr/>
        </p:nvCxnSpPr>
        <p:spPr>
          <a:xfrm rot="5400000" flipH="1" flipV="1">
            <a:off x="1150753" y="3908844"/>
            <a:ext cx="1175495" cy="516679"/>
          </a:xfrm>
          <a:prstGeom prst="bentConnector2">
            <a:avLst/>
          </a:prstGeom>
          <a:ln w="25400">
            <a:solidFill>
              <a:srgbClr val="306C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0" idx="0"/>
          </p:cNvCxnSpPr>
          <p:nvPr/>
        </p:nvCxnSpPr>
        <p:spPr>
          <a:xfrm rot="16200000" flipV="1">
            <a:off x="7108300" y="4173760"/>
            <a:ext cx="1283231" cy="270930"/>
          </a:xfrm>
          <a:prstGeom prst="bentConnector3">
            <a:avLst>
              <a:gd name="adj1" fmla="val 75653"/>
            </a:avLst>
          </a:prstGeom>
          <a:ln w="25400">
            <a:solidFill>
              <a:srgbClr val="42997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20" idx="0"/>
            <a:endCxn id="22" idx="2"/>
          </p:cNvCxnSpPr>
          <p:nvPr/>
        </p:nvCxnSpPr>
        <p:spPr>
          <a:xfrm rot="16200000" flipV="1">
            <a:off x="7144780" y="4210239"/>
            <a:ext cx="274288" cy="1206913"/>
          </a:xfrm>
          <a:prstGeom prst="bentConnector3">
            <a:avLst>
              <a:gd name="adj1" fmla="val 2375"/>
            </a:avLst>
          </a:prstGeom>
          <a:ln w="25400">
            <a:solidFill>
              <a:srgbClr val="42997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46" idx="2"/>
            <a:endCxn id="25" idx="0"/>
          </p:cNvCxnSpPr>
          <p:nvPr/>
        </p:nvCxnSpPr>
        <p:spPr>
          <a:xfrm rot="5400000">
            <a:off x="6054127" y="1369638"/>
            <a:ext cx="215466" cy="3395744"/>
          </a:xfrm>
          <a:prstGeom prst="bentConnector3">
            <a:avLst>
              <a:gd name="adj1" fmla="val 50000"/>
            </a:avLst>
          </a:prstGeom>
          <a:ln w="25400">
            <a:solidFill>
              <a:srgbClr val="306C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6896968" y="2098003"/>
            <a:ext cx="1925527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>
                <a:solidFill>
                  <a:srgbClr val="306C8D"/>
                </a:solidFill>
              </a:rPr>
              <a:t>Environment</a:t>
            </a:r>
            <a:br>
              <a:rPr lang="en" sz="2400">
                <a:solidFill>
                  <a:srgbClr val="306C8D"/>
                </a:solidFill>
              </a:rPr>
            </a:br>
            <a:r>
              <a:rPr lang="en" sz="2400" dirty="0" err="1">
                <a:solidFill>
                  <a:srgbClr val="306C8D"/>
                </a:solidFill>
              </a:rPr>
              <a:t>stochasticity</a:t>
            </a:r>
            <a:r>
              <a:rPr lang="en" sz="2400" dirty="0">
                <a:solidFill>
                  <a:srgbClr val="306C8D"/>
                </a:solidFill>
              </a:rPr>
              <a:t> </a:t>
            </a:r>
            <a:r>
              <a:rPr lang="en" sz="2600" dirty="0">
                <a:solidFill>
                  <a:srgbClr val="306C8D"/>
                </a:solidFill>
              </a:rPr>
              <a:t> </a:t>
            </a:r>
          </a:p>
        </p:txBody>
      </p:sp>
      <p:sp>
        <p:nvSpPr>
          <p:cNvPr id="51" name="Rectangle 50"/>
          <p:cNvSpPr/>
          <p:nvPr/>
        </p:nvSpPr>
        <p:spPr>
          <a:xfrm>
            <a:off x="4264220" y="1359346"/>
            <a:ext cx="293222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dirty="0" err="1">
                <a:solidFill>
                  <a:srgbClr val="C00000"/>
                </a:solidFill>
              </a:rPr>
              <a:t>stochasticity</a:t>
            </a:r>
            <a:r>
              <a:rPr lang="en" sz="2400" dirty="0">
                <a:solidFill>
                  <a:srgbClr val="C00000"/>
                </a:solidFill>
              </a:rPr>
              <a:t> in policy &amp; environment </a:t>
            </a:r>
            <a:r>
              <a:rPr lang="en" sz="2600" dirty="0">
                <a:solidFill>
                  <a:srgbClr val="C00000"/>
                </a:solidFill>
              </a:rPr>
              <a:t> </a:t>
            </a:r>
          </a:p>
        </p:txBody>
      </p:sp>
      <p:cxnSp>
        <p:nvCxnSpPr>
          <p:cNvPr id="56" name="Elbow Connector 55"/>
          <p:cNvCxnSpPr>
            <a:stCxn id="51" idx="2"/>
            <a:endCxn id="49" idx="0"/>
          </p:cNvCxnSpPr>
          <p:nvPr/>
        </p:nvCxnSpPr>
        <p:spPr>
          <a:xfrm rot="5400000">
            <a:off x="3862495" y="598930"/>
            <a:ext cx="245647" cy="3490027"/>
          </a:xfrm>
          <a:prstGeom prst="bentConnector3">
            <a:avLst>
              <a:gd name="adj1" fmla="val 50000"/>
            </a:avLst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44588" y="4262400"/>
            <a:ext cx="5372100" cy="7366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1015" y="1615602"/>
            <a:ext cx="3162300" cy="4064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82008" y="100794"/>
            <a:ext cx="762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78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lvl="0" algn="l">
              <a:spcBef>
                <a:spcPts val="0"/>
              </a:spcBef>
              <a:buClr>
                <a:schemeClr val="dk1"/>
              </a:buClr>
              <a:buSzPct val="36666"/>
            </a:pPr>
            <a:r>
              <a:rPr lang="en" sz="3200" b="1" dirty="0">
                <a:solidFill>
                  <a:srgbClr val="306C8D"/>
                </a:solidFill>
              </a:rPr>
              <a:t>Bellman expectation equation </a:t>
            </a:r>
            <a:r>
              <a:rPr lang="en" sz="3200" b="1" dirty="0" smtClean="0">
                <a:solidFill>
                  <a:srgbClr val="306C8D"/>
                </a:solidFill>
              </a:rPr>
              <a:t>for</a:t>
            </a:r>
            <a:endParaRPr lang="en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/>
              <a:t>Recursive definition of </a:t>
            </a:r>
            <a:r>
              <a:rPr lang="ru-RU" sz="2400" dirty="0" smtClean="0"/>
              <a:t>           </a:t>
            </a:r>
            <a:r>
              <a:rPr lang="en" sz="2400" dirty="0" smtClean="0"/>
              <a:t>is </a:t>
            </a:r>
            <a:r>
              <a:rPr lang="en" sz="2400" dirty="0"/>
              <a:t>an important concept in RL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713" y="1640881"/>
            <a:ext cx="6921500" cy="825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736" y="2550647"/>
            <a:ext cx="4406900" cy="3683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5361" y="942714"/>
            <a:ext cx="596900" cy="368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8272" y="100794"/>
            <a:ext cx="762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321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063" y="4307678"/>
            <a:ext cx="5384800" cy="3937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Explaining goals to agent through reward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b="1" dirty="0">
                <a:latin typeface="Myriad Pro" charset="0"/>
                <a:ea typeface="Myriad Pro" charset="0"/>
                <a:cs typeface="Myriad Pro" charset="0"/>
              </a:rPr>
              <a:t>Reward hypothesis </a:t>
            </a:r>
            <a:r>
              <a:rPr lang="en" sz="2400" dirty="0">
                <a:latin typeface="Myriad Pro" charset="0"/>
                <a:ea typeface="Myriad Pro" charset="0"/>
                <a:cs typeface="Myriad Pro" charset="0"/>
              </a:rPr>
              <a:t>(</a:t>
            </a:r>
            <a:r>
              <a:rPr lang="en" sz="2400" dirty="0" err="1">
                <a:latin typeface="Myriad Pro" charset="0"/>
                <a:ea typeface="Myriad Pro" charset="0"/>
                <a:cs typeface="Myriad Pro" charset="0"/>
              </a:rPr>
              <a:t>R.Sutton</a:t>
            </a:r>
            <a:r>
              <a:rPr lang="en" sz="2400" dirty="0" smtClean="0">
                <a:latin typeface="Myriad Pro" charset="0"/>
                <a:ea typeface="Myriad Pro" charset="0"/>
                <a:cs typeface="Myriad Pro" charset="0"/>
              </a:rPr>
              <a:t>)</a:t>
            </a:r>
            <a:endParaRPr lang="ru-RU" sz="2400" dirty="0" smtClean="0">
              <a:latin typeface="Myriad Pro" charset="0"/>
              <a:ea typeface="Myriad Pro" charset="0"/>
              <a:cs typeface="Myriad Pro" charset="0"/>
            </a:endParaRPr>
          </a:p>
          <a:p>
            <a:pPr lvl="0"/>
            <a:endParaRPr lang="ru-RU" sz="2400" dirty="0">
              <a:latin typeface="Myriad Pro" charset="0"/>
              <a:ea typeface="Myriad Pro" charset="0"/>
              <a:cs typeface="Myriad Pro" charset="0"/>
            </a:endParaRPr>
          </a:p>
          <a:p>
            <a:r>
              <a:rPr lang="en" sz="2400" dirty="0">
                <a:solidFill>
                  <a:srgbClr val="42997E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Goals and purposes </a:t>
            </a:r>
            <a:r>
              <a:rPr lang="en" sz="2400" dirty="0">
                <a:solidFill>
                  <a:schemeClr val="dk1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can be thought of as the maximization of the </a:t>
            </a:r>
            <a:r>
              <a:rPr lang="en" sz="2400" dirty="0">
                <a:solidFill>
                  <a:srgbClr val="42997E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expected value </a:t>
            </a:r>
            <a:r>
              <a:rPr lang="en" sz="2400" dirty="0">
                <a:solidFill>
                  <a:schemeClr val="dk1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of the </a:t>
            </a:r>
            <a:r>
              <a:rPr lang="en" sz="2400" dirty="0">
                <a:solidFill>
                  <a:srgbClr val="42997E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cumulative</a:t>
            </a:r>
            <a:r>
              <a:rPr lang="en" sz="2400" dirty="0">
                <a:solidFill>
                  <a:schemeClr val="dk1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 sum of a received scalar signal</a:t>
            </a:r>
          </a:p>
          <a:p>
            <a:pPr lvl="0"/>
            <a:endParaRPr lang="ru-RU" sz="2400" dirty="0" smtClean="0"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 smtClean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 smtClean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 smtClean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pPr lvl="0"/>
            <a:r>
              <a:rPr lang="en" sz="2400" dirty="0">
                <a:solidFill>
                  <a:srgbClr val="42997E"/>
                </a:solidFill>
                <a:latin typeface="Myriad Pro" charset="0"/>
                <a:ea typeface="Myriad Pro" charset="0"/>
                <a:cs typeface="Myriad Pro" charset="0"/>
              </a:rPr>
              <a:t>E.g.: </a:t>
            </a:r>
            <a:r>
              <a:rPr lang="en" sz="2400" dirty="0">
                <a:latin typeface="Myriad Pro" charset="0"/>
                <a:ea typeface="Myriad Pro" charset="0"/>
                <a:cs typeface="Myriad Pro" charset="0"/>
              </a:rPr>
              <a:t>reward in </a:t>
            </a:r>
            <a:r>
              <a:rPr lang="en" sz="2400" b="1" dirty="0">
                <a:latin typeface="Myriad Pro" charset="0"/>
                <a:ea typeface="Myriad Pro" charset="0"/>
                <a:cs typeface="Myriad Pro" charset="0"/>
              </a:rPr>
              <a:t>chess</a:t>
            </a:r>
            <a:r>
              <a:rPr lang="en" sz="2400" dirty="0">
                <a:latin typeface="Myriad Pro" charset="0"/>
                <a:ea typeface="Myriad Pro" charset="0"/>
                <a:cs typeface="Myriad Pro" charset="0"/>
              </a:rPr>
              <a:t> – value of taken opponent's piece </a:t>
            </a:r>
            <a:r>
              <a:rPr lang="en" sz="2400" dirty="0" smtClean="0">
                <a:solidFill>
                  <a:schemeClr val="dk2"/>
                </a:solidFill>
                <a:latin typeface="Myriad Pro" charset="0"/>
                <a:ea typeface="Myriad Pro" charset="0"/>
                <a:cs typeface="Myriad Pro" charset="0"/>
              </a:rPr>
              <a:t> </a:t>
            </a:r>
            <a:endParaRPr lang="en" sz="2400" dirty="0">
              <a:solidFill>
                <a:schemeClr val="dk2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pPr lvl="0"/>
            <a:endParaRPr lang="en" sz="2400" dirty="0"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07933" y="3500501"/>
            <a:ext cx="4879862" cy="5170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indent="-69850">
              <a:lnSpc>
                <a:spcPct val="115000"/>
              </a:lnSpc>
              <a:spcAft>
                <a:spcPts val="1000"/>
              </a:spcAft>
              <a:buClr>
                <a:srgbClr val="000000"/>
              </a:buClr>
              <a:buSzPct val="42307"/>
            </a:pPr>
            <a:r>
              <a:rPr lang="en" sz="2400" dirty="0" err="1">
                <a:solidFill>
                  <a:srgbClr val="306C8D"/>
                </a:solidFill>
              </a:rPr>
              <a:t>Сumulative</a:t>
            </a:r>
            <a:r>
              <a:rPr lang="en" sz="2400" dirty="0">
                <a:solidFill>
                  <a:srgbClr val="306C8D"/>
                </a:solidFill>
              </a:rPr>
              <a:t> reward </a:t>
            </a:r>
            <a:r>
              <a:rPr lang="en" sz="2400" dirty="0"/>
              <a:t>is called </a:t>
            </a:r>
            <a:r>
              <a:rPr lang="en" sz="2400" dirty="0">
                <a:solidFill>
                  <a:srgbClr val="42997E"/>
                </a:solidFill>
              </a:rPr>
              <a:t>return: </a:t>
            </a:r>
          </a:p>
        </p:txBody>
      </p:sp>
    </p:spTree>
    <p:extLst>
      <p:ext uri="{BB962C8B-B14F-4D97-AF65-F5344CB8AC3E}">
        <p14:creationId xmlns:p14="http://schemas.microsoft.com/office/powerpoint/2010/main" val="116365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lvl="0" algn="l">
              <a:spcBef>
                <a:spcPts val="0"/>
              </a:spcBef>
              <a:buClr>
                <a:schemeClr val="dk1"/>
              </a:buClr>
              <a:buSzPct val="36666"/>
            </a:pPr>
            <a:r>
              <a:rPr lang="en" sz="3200" b="1" dirty="0">
                <a:solidFill>
                  <a:srgbClr val="306C8D"/>
                </a:solidFill>
              </a:rPr>
              <a:t>Bellman expectation equation </a:t>
            </a:r>
            <a:r>
              <a:rPr lang="en" sz="3200" b="1" dirty="0" smtClean="0">
                <a:solidFill>
                  <a:srgbClr val="306C8D"/>
                </a:solidFill>
              </a:rPr>
              <a:t>for</a:t>
            </a:r>
            <a:endParaRPr lang="en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/>
              <a:t>Recursive definition of </a:t>
            </a:r>
            <a:r>
              <a:rPr lang="ru-RU" sz="2400" dirty="0" smtClean="0"/>
              <a:t>           </a:t>
            </a:r>
            <a:r>
              <a:rPr lang="en" sz="2400" dirty="0" smtClean="0"/>
              <a:t>is </a:t>
            </a:r>
            <a:r>
              <a:rPr lang="en" sz="2400" dirty="0"/>
              <a:t>an important concept in RL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713" y="1640881"/>
            <a:ext cx="6921500" cy="825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736" y="2550647"/>
            <a:ext cx="4406900" cy="368300"/>
          </a:xfrm>
          <a:prstGeom prst="rect">
            <a:avLst/>
          </a:prstGeom>
        </p:spPr>
      </p:pic>
      <p:cxnSp>
        <p:nvCxnSpPr>
          <p:cNvPr id="10" name="Shape 457"/>
          <p:cNvCxnSpPr/>
          <p:nvPr/>
        </p:nvCxnSpPr>
        <p:spPr>
          <a:xfrm flipH="1">
            <a:off x="4991623" y="4575660"/>
            <a:ext cx="265255" cy="844220"/>
          </a:xfrm>
          <a:prstGeom prst="straightConnector1">
            <a:avLst/>
          </a:prstGeom>
          <a:noFill/>
          <a:ln w="25400" cap="flat" cmpd="sng">
            <a:solidFill>
              <a:srgbClr val="52ADC8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" name="Shape 452"/>
          <p:cNvSpPr/>
          <p:nvPr/>
        </p:nvSpPr>
        <p:spPr>
          <a:xfrm>
            <a:off x="4533155" y="3488822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452"/>
          <p:cNvSpPr/>
          <p:nvPr/>
        </p:nvSpPr>
        <p:spPr>
          <a:xfrm>
            <a:off x="3418488" y="5419880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452"/>
          <p:cNvSpPr/>
          <p:nvPr/>
        </p:nvSpPr>
        <p:spPr>
          <a:xfrm>
            <a:off x="5624023" y="5419880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4" name="Shape 457"/>
          <p:cNvCxnSpPr>
            <a:stCxn id="23" idx="5"/>
          </p:cNvCxnSpPr>
          <p:nvPr/>
        </p:nvCxnSpPr>
        <p:spPr>
          <a:xfrm>
            <a:off x="4826473" y="3782140"/>
            <a:ext cx="969372" cy="1637740"/>
          </a:xfrm>
          <a:prstGeom prst="straightConnector1">
            <a:avLst/>
          </a:prstGeom>
          <a:noFill/>
          <a:ln w="25400" cap="flat" cmpd="sng">
            <a:solidFill>
              <a:srgbClr val="52ADC8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" name="Shape 457"/>
          <p:cNvCxnSpPr>
            <a:stCxn id="23" idx="3"/>
          </p:cNvCxnSpPr>
          <p:nvPr/>
        </p:nvCxnSpPr>
        <p:spPr>
          <a:xfrm flipH="1">
            <a:off x="3590310" y="3782140"/>
            <a:ext cx="993170" cy="1637740"/>
          </a:xfrm>
          <a:prstGeom prst="straightConnector1">
            <a:avLst/>
          </a:prstGeom>
          <a:noFill/>
          <a:ln w="25400" cap="flat" cmpd="sng">
            <a:solidFill>
              <a:srgbClr val="52ADC8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7" name="Shape 457"/>
          <p:cNvCxnSpPr/>
          <p:nvPr/>
        </p:nvCxnSpPr>
        <p:spPr>
          <a:xfrm>
            <a:off x="4105428" y="4575660"/>
            <a:ext cx="311440" cy="844220"/>
          </a:xfrm>
          <a:prstGeom prst="straightConnector1">
            <a:avLst/>
          </a:prstGeom>
          <a:noFill/>
          <a:ln w="25400" cap="flat" cmpd="sng">
            <a:solidFill>
              <a:srgbClr val="52ADC8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8" name="Shape 452"/>
          <p:cNvSpPr/>
          <p:nvPr/>
        </p:nvSpPr>
        <p:spPr>
          <a:xfrm>
            <a:off x="4245046" y="5419880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452"/>
          <p:cNvSpPr/>
          <p:nvPr/>
        </p:nvSpPr>
        <p:spPr>
          <a:xfrm>
            <a:off x="4819801" y="5419880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8605" y="4993687"/>
            <a:ext cx="165100" cy="1651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3461851" y="5845461"/>
            <a:ext cx="2505815" cy="5170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600" dirty="0" smtClean="0"/>
              <a:t>Backup diagram</a:t>
            </a:r>
            <a:endParaRPr lang="en" sz="26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2689" y="5419880"/>
            <a:ext cx="241300" cy="3048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1490" y="4496911"/>
            <a:ext cx="177800" cy="1651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12561" y="3534139"/>
            <a:ext cx="139700" cy="1651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55361" y="942714"/>
            <a:ext cx="596900" cy="368300"/>
          </a:xfrm>
          <a:prstGeom prst="rect">
            <a:avLst/>
          </a:prstGeom>
        </p:spPr>
      </p:pic>
      <p:sp>
        <p:nvSpPr>
          <p:cNvPr id="25" name="Shape 452"/>
          <p:cNvSpPr/>
          <p:nvPr/>
        </p:nvSpPr>
        <p:spPr>
          <a:xfrm>
            <a:off x="5098598" y="4403838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Circle"/>
          <p:cNvSpPr/>
          <p:nvPr/>
        </p:nvSpPr>
        <p:spPr>
          <a:xfrm>
            <a:off x="4486607" y="3407331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" name="Circle"/>
          <p:cNvSpPr/>
          <p:nvPr/>
        </p:nvSpPr>
        <p:spPr>
          <a:xfrm>
            <a:off x="5556756" y="5363551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" name="Circle"/>
          <p:cNvSpPr/>
          <p:nvPr/>
        </p:nvSpPr>
        <p:spPr>
          <a:xfrm>
            <a:off x="4767277" y="5367240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" name="Circle"/>
          <p:cNvSpPr/>
          <p:nvPr/>
        </p:nvSpPr>
        <p:spPr>
          <a:xfrm>
            <a:off x="4194446" y="5357993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2" name="Circle"/>
          <p:cNvSpPr/>
          <p:nvPr/>
        </p:nvSpPr>
        <p:spPr>
          <a:xfrm>
            <a:off x="3360273" y="5366250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3" name="Shape 452"/>
          <p:cNvSpPr/>
          <p:nvPr/>
        </p:nvSpPr>
        <p:spPr>
          <a:xfrm>
            <a:off x="3944604" y="4420179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58272" y="100794"/>
            <a:ext cx="762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74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lvl="0" algn="l">
              <a:spcBef>
                <a:spcPts val="0"/>
              </a:spcBef>
              <a:buClr>
                <a:schemeClr val="dk1"/>
              </a:buClr>
              <a:buSzPct val="36666"/>
            </a:pPr>
            <a:r>
              <a:rPr lang="en" sz="3200" b="1" dirty="0">
                <a:solidFill>
                  <a:srgbClr val="306C8D"/>
                </a:solidFill>
              </a:rPr>
              <a:t>Bellman expectation equation </a:t>
            </a:r>
            <a:r>
              <a:rPr lang="en" sz="3200" b="1" dirty="0" smtClean="0">
                <a:solidFill>
                  <a:srgbClr val="306C8D"/>
                </a:solidFill>
              </a:rPr>
              <a:t>for</a:t>
            </a:r>
            <a:endParaRPr lang="en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/>
              <a:t>Recursive definition of </a:t>
            </a:r>
            <a:r>
              <a:rPr lang="ru-RU" sz="2400" dirty="0" smtClean="0"/>
              <a:t>           </a:t>
            </a:r>
            <a:r>
              <a:rPr lang="en" sz="2400" dirty="0" smtClean="0"/>
              <a:t>is </a:t>
            </a:r>
            <a:r>
              <a:rPr lang="en" sz="2400" dirty="0"/>
              <a:t>an important concept in RL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713" y="1640881"/>
            <a:ext cx="6921500" cy="825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736" y="2550647"/>
            <a:ext cx="4406900" cy="3683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3418488" y="3488822"/>
            <a:ext cx="2549178" cy="2274701"/>
            <a:chOff x="1249126" y="1770917"/>
            <a:chExt cx="1998711" cy="1783504"/>
          </a:xfrm>
        </p:grpSpPr>
        <p:cxnSp>
          <p:nvCxnSpPr>
            <p:cNvPr id="10" name="Shape 457"/>
            <p:cNvCxnSpPr/>
            <p:nvPr/>
          </p:nvCxnSpPr>
          <p:spPr>
            <a:xfrm flipH="1">
              <a:off x="2482560" y="2623064"/>
              <a:ext cx="207976" cy="661920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1" name="Shape 452"/>
            <p:cNvSpPr/>
            <p:nvPr/>
          </p:nvSpPr>
          <p:spPr>
            <a:xfrm>
              <a:off x="2123093" y="1770917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452"/>
            <p:cNvSpPr/>
            <p:nvPr/>
          </p:nvSpPr>
          <p:spPr>
            <a:xfrm>
              <a:off x="1249126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452"/>
            <p:cNvSpPr/>
            <p:nvPr/>
          </p:nvSpPr>
          <p:spPr>
            <a:xfrm>
              <a:off x="2978400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cxnSp>
          <p:nvCxnSpPr>
            <p:cNvPr id="14" name="Shape 457"/>
            <p:cNvCxnSpPr>
              <a:stCxn id="23" idx="5"/>
            </p:cNvCxnSpPr>
            <p:nvPr/>
          </p:nvCxnSpPr>
          <p:spPr>
            <a:xfrm>
              <a:off x="2353072" y="2000896"/>
              <a:ext cx="760047" cy="1284088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5" name="Shape 457"/>
            <p:cNvCxnSpPr>
              <a:stCxn id="23" idx="3"/>
            </p:cNvCxnSpPr>
            <p:nvPr/>
          </p:nvCxnSpPr>
          <p:spPr>
            <a:xfrm flipH="1">
              <a:off x="1383845" y="2000896"/>
              <a:ext cx="778706" cy="1284088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7" name="Shape 457"/>
            <p:cNvCxnSpPr/>
            <p:nvPr/>
          </p:nvCxnSpPr>
          <p:spPr>
            <a:xfrm>
              <a:off x="1787729" y="2623064"/>
              <a:ext cx="244188" cy="661920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8" name="Shape 452"/>
            <p:cNvSpPr/>
            <p:nvPr/>
          </p:nvSpPr>
          <p:spPr>
            <a:xfrm>
              <a:off x="1897198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452"/>
            <p:cNvSpPr/>
            <p:nvPr/>
          </p:nvSpPr>
          <p:spPr>
            <a:xfrm>
              <a:off x="2347841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452"/>
            <p:cNvSpPr/>
            <p:nvPr/>
          </p:nvSpPr>
          <p:spPr>
            <a:xfrm>
              <a:off x="2427625" y="2169916"/>
              <a:ext cx="118683" cy="118683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452"/>
            <p:cNvSpPr/>
            <p:nvPr/>
          </p:nvSpPr>
          <p:spPr>
            <a:xfrm>
              <a:off x="2906120" y="2990919"/>
              <a:ext cx="118550" cy="118550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8605" y="4993687"/>
            <a:ext cx="165100" cy="1651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3461851" y="5845461"/>
            <a:ext cx="2505815" cy="5170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600" dirty="0" smtClean="0"/>
              <a:t>Backup diagram</a:t>
            </a:r>
            <a:endParaRPr lang="en" sz="26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2689" y="5419880"/>
            <a:ext cx="241300" cy="3048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1490" y="4496911"/>
            <a:ext cx="177800" cy="1651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12561" y="3534139"/>
            <a:ext cx="139700" cy="1651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95264" y="3420644"/>
            <a:ext cx="774700" cy="368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45436" y="3699239"/>
            <a:ext cx="914400" cy="368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72996" y="4623750"/>
            <a:ext cx="1612900" cy="3810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45436" y="5384704"/>
            <a:ext cx="876300" cy="381000"/>
          </a:xfrm>
          <a:prstGeom prst="rect">
            <a:avLst/>
          </a:prstGeom>
        </p:spPr>
      </p:pic>
      <p:cxnSp>
        <p:nvCxnSpPr>
          <p:cNvPr id="38" name="Curved Connector 37"/>
          <p:cNvCxnSpPr>
            <a:stCxn id="35" idx="6"/>
            <a:endCxn id="32" idx="1"/>
          </p:cNvCxnSpPr>
          <p:nvPr/>
        </p:nvCxnSpPr>
        <p:spPr>
          <a:xfrm flipV="1">
            <a:off x="5072929" y="3883389"/>
            <a:ext cx="1072507" cy="190006"/>
          </a:xfrm>
          <a:prstGeom prst="curvedConnector3">
            <a:avLst/>
          </a:prstGeom>
          <a:ln w="25400">
            <a:solidFill>
              <a:srgbClr val="52ADC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36" idx="6"/>
            <a:endCxn id="33" idx="1"/>
          </p:cNvCxnSpPr>
          <p:nvPr/>
        </p:nvCxnSpPr>
        <p:spPr>
          <a:xfrm flipV="1">
            <a:off x="5683036" y="4814250"/>
            <a:ext cx="1389960" cy="306176"/>
          </a:xfrm>
          <a:prstGeom prst="curvedConnector3">
            <a:avLst>
              <a:gd name="adj1" fmla="val 50000"/>
            </a:avLst>
          </a:prstGeom>
          <a:ln w="25400">
            <a:solidFill>
              <a:srgbClr val="52ADC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55361" y="942714"/>
            <a:ext cx="596900" cy="368300"/>
          </a:xfrm>
          <a:prstGeom prst="rect">
            <a:avLst/>
          </a:prstGeom>
        </p:spPr>
      </p:pic>
      <p:sp>
        <p:nvSpPr>
          <p:cNvPr id="37" name="Circle"/>
          <p:cNvSpPr/>
          <p:nvPr/>
        </p:nvSpPr>
        <p:spPr>
          <a:xfrm>
            <a:off x="4486607" y="3407331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0" name="Circle"/>
          <p:cNvSpPr/>
          <p:nvPr/>
        </p:nvSpPr>
        <p:spPr>
          <a:xfrm>
            <a:off x="5556756" y="5363551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Circle"/>
          <p:cNvSpPr/>
          <p:nvPr/>
        </p:nvSpPr>
        <p:spPr>
          <a:xfrm>
            <a:off x="4767277" y="5367240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2" name="Circle"/>
          <p:cNvSpPr/>
          <p:nvPr/>
        </p:nvSpPr>
        <p:spPr>
          <a:xfrm>
            <a:off x="4194446" y="5357993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3" name="Circle"/>
          <p:cNvSpPr/>
          <p:nvPr/>
        </p:nvSpPr>
        <p:spPr>
          <a:xfrm>
            <a:off x="3360273" y="5366250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4" name="Shape 452"/>
          <p:cNvSpPr/>
          <p:nvPr/>
        </p:nvSpPr>
        <p:spPr>
          <a:xfrm>
            <a:off x="5098598" y="4403838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52"/>
          <p:cNvSpPr/>
          <p:nvPr/>
        </p:nvSpPr>
        <p:spPr>
          <a:xfrm>
            <a:off x="3944604" y="4420179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58272" y="100794"/>
            <a:ext cx="762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82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lvl="0" algn="l">
              <a:spcBef>
                <a:spcPts val="0"/>
              </a:spcBef>
              <a:buClr>
                <a:schemeClr val="dk1"/>
              </a:buClr>
              <a:buSzPct val="36666"/>
            </a:pPr>
            <a:r>
              <a:rPr lang="en" sz="3200" b="1" dirty="0">
                <a:solidFill>
                  <a:srgbClr val="306C8D"/>
                </a:solidFill>
              </a:rPr>
              <a:t>Action-value </a:t>
            </a:r>
            <a:r>
              <a:rPr lang="en" sz="3200" b="1" dirty="0" smtClean="0">
                <a:solidFill>
                  <a:srgbClr val="306C8D"/>
                </a:solidFill>
              </a:rPr>
              <a:t>function</a:t>
            </a:r>
            <a:endParaRPr lang="en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/>
              <a:t>Is</a:t>
            </a:r>
            <a:r>
              <a:rPr lang="en" sz="2400" b="1" dirty="0"/>
              <a:t> expected </a:t>
            </a:r>
            <a:r>
              <a:rPr lang="en" sz="2400" dirty="0">
                <a:solidFill>
                  <a:srgbClr val="42997E"/>
                </a:solidFill>
              </a:rPr>
              <a:t>return</a:t>
            </a:r>
            <a:r>
              <a:rPr lang="en" sz="2400" dirty="0">
                <a:solidFill>
                  <a:srgbClr val="990000"/>
                </a:solidFill>
              </a:rPr>
              <a:t> </a:t>
            </a:r>
            <a:r>
              <a:rPr lang="en" sz="2400" dirty="0"/>
              <a:t>conditional on </a:t>
            </a:r>
            <a:r>
              <a:rPr lang="en" sz="2400" b="1" dirty="0"/>
              <a:t>state and action</a:t>
            </a:r>
            <a:r>
              <a:rPr lang="en" sz="2400" dirty="0" smtClean="0">
                <a:solidFill>
                  <a:srgbClr val="000000"/>
                </a:solidFill>
              </a:rPr>
              <a:t>:</a:t>
            </a:r>
            <a:endParaRPr lang="ru-RU" sz="2400" dirty="0" smtClean="0">
              <a:solidFill>
                <a:srgbClr val="000000"/>
              </a:solidFill>
            </a:endParaRPr>
          </a:p>
          <a:p>
            <a:endParaRPr lang="ru-RU" sz="2400" dirty="0" smtClean="0">
              <a:solidFill>
                <a:srgbClr val="42997E"/>
              </a:solidFill>
            </a:endParaRPr>
          </a:p>
          <a:p>
            <a:r>
              <a:rPr lang="en" sz="2400" dirty="0" smtClean="0">
                <a:solidFill>
                  <a:srgbClr val="42997E"/>
                </a:solidFill>
              </a:rPr>
              <a:t>Intuition</a:t>
            </a:r>
            <a:r>
              <a:rPr lang="en" sz="2400" dirty="0">
                <a:solidFill>
                  <a:srgbClr val="42997E"/>
                </a:solidFill>
              </a:rPr>
              <a:t>: </a:t>
            </a:r>
            <a:r>
              <a:rPr lang="en" sz="2400" dirty="0" smtClean="0"/>
              <a:t>value </a:t>
            </a:r>
            <a:r>
              <a:rPr lang="en" sz="2400" dirty="0"/>
              <a:t>of following </a:t>
            </a:r>
            <a:r>
              <a:rPr lang="en" sz="2400" dirty="0" smtClean="0"/>
              <a:t>policy</a:t>
            </a:r>
            <a:r>
              <a:rPr lang="ru-RU" sz="2400" dirty="0" smtClean="0"/>
              <a:t>        </a:t>
            </a:r>
            <a:r>
              <a:rPr lang="en" sz="2400" b="1" dirty="0" smtClean="0"/>
              <a:t>after</a:t>
            </a:r>
            <a:r>
              <a:rPr lang="en" sz="2400" dirty="0" smtClean="0"/>
              <a:t> committing</a:t>
            </a:r>
            <a:r>
              <a:rPr lang="ru-RU" sz="2400" dirty="0"/>
              <a:t> </a:t>
            </a:r>
            <a:r>
              <a:rPr lang="en" sz="2400" dirty="0" smtClean="0"/>
              <a:t>action </a:t>
            </a:r>
            <a:r>
              <a:rPr lang="en" sz="2400" b="1" dirty="0"/>
              <a:t>a</a:t>
            </a:r>
            <a:r>
              <a:rPr lang="en" sz="2400" dirty="0"/>
              <a:t> in state </a:t>
            </a:r>
            <a:r>
              <a:rPr lang="en" sz="2400" b="1" dirty="0"/>
              <a:t>s </a:t>
            </a:r>
          </a:p>
          <a:p>
            <a:pPr lvl="0"/>
            <a:endParaRPr lang="en" sz="2400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9233" y="1792546"/>
            <a:ext cx="216000" cy="175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00" y="3008727"/>
            <a:ext cx="4876800" cy="368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2483" y="3793557"/>
            <a:ext cx="5029200" cy="368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2483" y="4578387"/>
            <a:ext cx="6413500" cy="8255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64135" y="5548232"/>
            <a:ext cx="4495800" cy="825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21933" y="100794"/>
            <a:ext cx="11303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47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4671464" y="2928596"/>
            <a:ext cx="1176936" cy="493305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lvl="0" algn="l">
              <a:spcBef>
                <a:spcPts val="0"/>
              </a:spcBef>
              <a:buClr>
                <a:schemeClr val="dk1"/>
              </a:buClr>
              <a:buSzPct val="36666"/>
            </a:pPr>
            <a:r>
              <a:rPr lang="en" sz="3200" b="1" dirty="0">
                <a:solidFill>
                  <a:srgbClr val="306C8D"/>
                </a:solidFill>
              </a:rPr>
              <a:t>Action-value </a:t>
            </a:r>
            <a:r>
              <a:rPr lang="en" sz="3200" b="1" dirty="0" smtClean="0">
                <a:solidFill>
                  <a:srgbClr val="306C8D"/>
                </a:solidFill>
              </a:rPr>
              <a:t>function</a:t>
            </a:r>
            <a:endParaRPr lang="en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/>
              <a:t>Is</a:t>
            </a:r>
            <a:r>
              <a:rPr lang="en" sz="2400" b="1" dirty="0"/>
              <a:t> expected </a:t>
            </a:r>
            <a:r>
              <a:rPr lang="en" sz="2400" dirty="0">
                <a:solidFill>
                  <a:srgbClr val="42997E"/>
                </a:solidFill>
              </a:rPr>
              <a:t>return</a:t>
            </a:r>
            <a:r>
              <a:rPr lang="en" sz="2400" dirty="0">
                <a:solidFill>
                  <a:srgbClr val="990000"/>
                </a:solidFill>
              </a:rPr>
              <a:t> </a:t>
            </a:r>
            <a:r>
              <a:rPr lang="en" sz="2400" dirty="0"/>
              <a:t>conditional on </a:t>
            </a:r>
            <a:r>
              <a:rPr lang="en" sz="2400" b="1" dirty="0"/>
              <a:t>state and action</a:t>
            </a:r>
            <a:r>
              <a:rPr lang="en" sz="2400" dirty="0" smtClean="0">
                <a:solidFill>
                  <a:srgbClr val="000000"/>
                </a:solidFill>
              </a:rPr>
              <a:t>:</a:t>
            </a:r>
            <a:endParaRPr lang="ru-RU" sz="2400" dirty="0" smtClean="0">
              <a:solidFill>
                <a:srgbClr val="000000"/>
              </a:solidFill>
            </a:endParaRPr>
          </a:p>
          <a:p>
            <a:endParaRPr lang="ru-RU" sz="2400" dirty="0" smtClean="0">
              <a:solidFill>
                <a:srgbClr val="42997E"/>
              </a:solidFill>
            </a:endParaRPr>
          </a:p>
          <a:p>
            <a:r>
              <a:rPr lang="en" sz="2400" dirty="0" smtClean="0">
                <a:solidFill>
                  <a:srgbClr val="42997E"/>
                </a:solidFill>
              </a:rPr>
              <a:t>Intuition</a:t>
            </a:r>
            <a:r>
              <a:rPr lang="en" sz="2400" dirty="0">
                <a:solidFill>
                  <a:srgbClr val="42997E"/>
                </a:solidFill>
              </a:rPr>
              <a:t>: </a:t>
            </a:r>
            <a:r>
              <a:rPr lang="en" sz="2400" dirty="0" smtClean="0"/>
              <a:t>value </a:t>
            </a:r>
            <a:r>
              <a:rPr lang="en" sz="2400" dirty="0"/>
              <a:t>of following </a:t>
            </a:r>
            <a:r>
              <a:rPr lang="en" sz="2400" dirty="0" smtClean="0"/>
              <a:t>policy</a:t>
            </a:r>
            <a:r>
              <a:rPr lang="ru-RU" sz="2400" dirty="0" smtClean="0"/>
              <a:t>        </a:t>
            </a:r>
            <a:r>
              <a:rPr lang="en" sz="2400" b="1" dirty="0" smtClean="0"/>
              <a:t>after</a:t>
            </a:r>
            <a:r>
              <a:rPr lang="en" sz="2400" dirty="0" smtClean="0"/>
              <a:t> committing</a:t>
            </a:r>
            <a:r>
              <a:rPr lang="ru-RU" sz="2400" dirty="0"/>
              <a:t> </a:t>
            </a:r>
            <a:r>
              <a:rPr lang="en" sz="2400" dirty="0" smtClean="0"/>
              <a:t>action </a:t>
            </a:r>
            <a:r>
              <a:rPr lang="en" sz="2400" b="1" dirty="0"/>
              <a:t>a</a:t>
            </a:r>
            <a:r>
              <a:rPr lang="en" sz="2400" dirty="0"/>
              <a:t> in state </a:t>
            </a:r>
            <a:r>
              <a:rPr lang="en" sz="2400" b="1" dirty="0"/>
              <a:t>s </a:t>
            </a:r>
          </a:p>
          <a:p>
            <a:pPr lvl="0"/>
            <a:endParaRPr lang="en" sz="2400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3008727"/>
            <a:ext cx="4876800" cy="368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2483" y="3793557"/>
            <a:ext cx="5029200" cy="368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2483" y="4578387"/>
            <a:ext cx="6413500" cy="8255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4135" y="5548232"/>
            <a:ext cx="4495800" cy="8255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848400" y="2132856"/>
            <a:ext cx="31349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dirty="0">
                <a:solidFill>
                  <a:srgbClr val="306C8D"/>
                </a:solidFill>
              </a:rPr>
              <a:t>No policy </a:t>
            </a:r>
            <a:r>
              <a:rPr lang="en" sz="2400" dirty="0" err="1">
                <a:solidFill>
                  <a:srgbClr val="306C8D"/>
                </a:solidFill>
              </a:rPr>
              <a:t>stochasticity</a:t>
            </a:r>
            <a:r>
              <a:rPr lang="en" sz="2400" dirty="0">
                <a:solidFill>
                  <a:srgbClr val="306C8D"/>
                </a:solidFill>
              </a:rPr>
              <a:t> at first step</a:t>
            </a:r>
          </a:p>
        </p:txBody>
      </p:sp>
      <p:cxnSp>
        <p:nvCxnSpPr>
          <p:cNvPr id="14" name="Elbow Connector 13"/>
          <p:cNvCxnSpPr>
            <a:stCxn id="11" idx="1"/>
            <a:endCxn id="13" idx="0"/>
          </p:cNvCxnSpPr>
          <p:nvPr/>
        </p:nvCxnSpPr>
        <p:spPr>
          <a:xfrm rot="10800000" flipV="1">
            <a:off x="5259932" y="2548354"/>
            <a:ext cx="588468" cy="380241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21933" y="100794"/>
            <a:ext cx="1130300" cy="4191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79233" y="1792546"/>
            <a:ext cx="216000" cy="17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00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lvl="0" algn="l">
              <a:spcBef>
                <a:spcPts val="0"/>
              </a:spcBef>
              <a:buClr>
                <a:schemeClr val="dk1"/>
              </a:buClr>
              <a:buSzPct val="36666"/>
            </a:pPr>
            <a:r>
              <a:rPr lang="en" sz="3200" b="1" dirty="0">
                <a:solidFill>
                  <a:srgbClr val="306C8D"/>
                </a:solidFill>
              </a:rPr>
              <a:t>Relations </a:t>
            </a:r>
            <a:r>
              <a:rPr lang="en" sz="3200" b="1" dirty="0" smtClean="0">
                <a:solidFill>
                  <a:srgbClr val="306C8D"/>
                </a:solidFill>
              </a:rPr>
              <a:t>between</a:t>
            </a:r>
            <a:r>
              <a:rPr lang="ru-RU" sz="3200" b="1" dirty="0" smtClean="0">
                <a:solidFill>
                  <a:srgbClr val="306C8D"/>
                </a:solidFill>
              </a:rPr>
              <a:t> </a:t>
            </a:r>
            <a:r>
              <a:rPr lang="en" sz="3200" b="1" dirty="0" smtClean="0">
                <a:solidFill>
                  <a:srgbClr val="306C8D"/>
                </a:solidFill>
              </a:rPr>
              <a:t> </a:t>
            </a:r>
            <a:r>
              <a:rPr lang="ru-RU" sz="3200" b="1" dirty="0" smtClean="0">
                <a:solidFill>
                  <a:srgbClr val="306C8D"/>
                </a:solidFill>
              </a:rPr>
              <a:t>          </a:t>
            </a:r>
            <a:r>
              <a:rPr lang="en" sz="3200" b="1" dirty="0" smtClean="0">
                <a:solidFill>
                  <a:srgbClr val="306C8D"/>
                </a:solidFill>
              </a:rPr>
              <a:t>and</a:t>
            </a:r>
            <a:endParaRPr lang="en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85789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/>
              <a:t>We already know how to write </a:t>
            </a:r>
            <a:r>
              <a:rPr lang="ru-RU" sz="2400" dirty="0" smtClean="0"/>
              <a:t>                </a:t>
            </a:r>
            <a:r>
              <a:rPr lang="en" sz="2400" dirty="0" smtClean="0"/>
              <a:t>in </a:t>
            </a:r>
            <a:r>
              <a:rPr lang="en" sz="2400" dirty="0"/>
              <a:t>terms </a:t>
            </a:r>
            <a:r>
              <a:rPr lang="en" sz="2400" dirty="0" smtClean="0"/>
              <a:t>of</a:t>
            </a:r>
            <a:endParaRPr lang="ru-RU" sz="2400" dirty="0" smtClean="0"/>
          </a:p>
          <a:p>
            <a:pPr lvl="0"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endParaRPr lang="ru-RU" sz="2400" dirty="0" smtClean="0"/>
          </a:p>
          <a:p>
            <a:r>
              <a:rPr lang="en" sz="2400" dirty="0" smtClean="0"/>
              <a:t>What </a:t>
            </a:r>
            <a:r>
              <a:rPr lang="en" sz="2400" dirty="0"/>
              <a:t>about </a:t>
            </a:r>
            <a:r>
              <a:rPr lang="ru-RU" sz="2400" dirty="0" smtClean="0"/>
              <a:t>             </a:t>
            </a:r>
            <a:r>
              <a:rPr lang="en" sz="2400" dirty="0" smtClean="0"/>
              <a:t>in </a:t>
            </a:r>
            <a:r>
              <a:rPr lang="en" sz="2400" dirty="0"/>
              <a:t>terms </a:t>
            </a:r>
            <a:r>
              <a:rPr lang="en" sz="2400" dirty="0" smtClean="0"/>
              <a:t>of</a:t>
            </a:r>
            <a:r>
              <a:rPr lang="ru-RU" sz="2400" dirty="0" smtClean="0"/>
              <a:t>                ?</a:t>
            </a:r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 smtClean="0"/>
          </a:p>
          <a:p>
            <a:pPr lvl="0">
              <a:lnSpc>
                <a:spcPct val="150000"/>
              </a:lnSpc>
            </a:pPr>
            <a:r>
              <a:rPr lang="en" sz="2400" dirty="0"/>
              <a:t>So, we could now write </a:t>
            </a:r>
            <a:r>
              <a:rPr lang="en-US" sz="2400" dirty="0" smtClean="0"/>
              <a:t>                 </a:t>
            </a:r>
            <a:r>
              <a:rPr lang="en" sz="2400" dirty="0" smtClean="0"/>
              <a:t>in </a:t>
            </a:r>
            <a:r>
              <a:rPr lang="en" sz="2400" dirty="0"/>
              <a:t>terms of </a:t>
            </a:r>
            <a:r>
              <a:rPr lang="en-US" sz="2400" dirty="0" smtClean="0"/>
              <a:t>               </a:t>
            </a:r>
            <a:r>
              <a:rPr lang="en" sz="2400" dirty="0" smtClean="0"/>
              <a:t>!</a:t>
            </a:r>
            <a:endParaRPr lang="en" sz="2400" dirty="0"/>
          </a:p>
          <a:p>
            <a:r>
              <a:rPr lang="en" sz="2400" dirty="0" smtClean="0"/>
              <a:t> </a:t>
            </a:r>
            <a:r>
              <a:rPr lang="ru-RU" sz="2400" dirty="0" smtClean="0"/>
              <a:t>     </a:t>
            </a:r>
            <a:endParaRPr lang="en" sz="2400" dirty="0"/>
          </a:p>
          <a:p>
            <a:pPr lvl="0"/>
            <a:endParaRPr lang="en" sz="240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2613" y="1516150"/>
            <a:ext cx="5727700" cy="825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8024" y="2415490"/>
            <a:ext cx="914400" cy="3683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5776" y="2415490"/>
            <a:ext cx="596900" cy="3683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598" y="5111001"/>
            <a:ext cx="7886700" cy="8255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948464"/>
            <a:ext cx="914400" cy="3683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8304" y="950778"/>
            <a:ext cx="596900" cy="3683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17728" y="75604"/>
            <a:ext cx="1130300" cy="4191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56422" y="100794"/>
            <a:ext cx="762000" cy="419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95936" y="4558125"/>
            <a:ext cx="914400" cy="3683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16216" y="4558125"/>
            <a:ext cx="914400" cy="368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6650" y="2919600"/>
            <a:ext cx="6870700" cy="825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52000" y="3816000"/>
            <a:ext cx="29845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4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lvl="0" algn="l">
              <a:spcBef>
                <a:spcPts val="0"/>
              </a:spcBef>
              <a:buClr>
                <a:schemeClr val="dk1"/>
              </a:buClr>
              <a:buSzPct val="36666"/>
            </a:pPr>
            <a:r>
              <a:rPr lang="en" sz="3200" b="1" dirty="0">
                <a:solidFill>
                  <a:srgbClr val="306C8D"/>
                </a:solidFill>
              </a:rPr>
              <a:t>Bellman expectation equation </a:t>
            </a:r>
            <a:r>
              <a:rPr lang="en" sz="3200" b="1" dirty="0" smtClean="0">
                <a:solidFill>
                  <a:srgbClr val="306C8D"/>
                </a:solidFill>
              </a:rPr>
              <a:t>for</a:t>
            </a:r>
            <a:endParaRPr lang="en" sz="3200" b="1" dirty="0">
              <a:solidFill>
                <a:srgbClr val="306C8D"/>
              </a:solidFill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3418488" y="3212976"/>
            <a:ext cx="2549178" cy="2274701"/>
            <a:chOff x="1249126" y="1770917"/>
            <a:chExt cx="1998711" cy="1783504"/>
          </a:xfrm>
        </p:grpSpPr>
        <p:cxnSp>
          <p:nvCxnSpPr>
            <p:cNvPr id="79" name="Shape 457"/>
            <p:cNvCxnSpPr/>
            <p:nvPr/>
          </p:nvCxnSpPr>
          <p:spPr>
            <a:xfrm flipH="1">
              <a:off x="2482560" y="2623064"/>
              <a:ext cx="207976" cy="661920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80" name="Shape 452"/>
            <p:cNvSpPr/>
            <p:nvPr/>
          </p:nvSpPr>
          <p:spPr>
            <a:xfrm>
              <a:off x="2123093" y="1770917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452"/>
            <p:cNvSpPr/>
            <p:nvPr/>
          </p:nvSpPr>
          <p:spPr>
            <a:xfrm>
              <a:off x="1249126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452"/>
            <p:cNvSpPr/>
            <p:nvPr/>
          </p:nvSpPr>
          <p:spPr>
            <a:xfrm>
              <a:off x="2978400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cxnSp>
          <p:nvCxnSpPr>
            <p:cNvPr id="83" name="Shape 457"/>
            <p:cNvCxnSpPr/>
            <p:nvPr/>
          </p:nvCxnSpPr>
          <p:spPr>
            <a:xfrm>
              <a:off x="2353072" y="2000896"/>
              <a:ext cx="760047" cy="1284088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84" name="Shape 457"/>
            <p:cNvCxnSpPr/>
            <p:nvPr/>
          </p:nvCxnSpPr>
          <p:spPr>
            <a:xfrm flipH="1">
              <a:off x="1383845" y="2000896"/>
              <a:ext cx="778706" cy="1284088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85" name="Circle"/>
            <p:cNvSpPr/>
            <p:nvPr/>
          </p:nvSpPr>
          <p:spPr>
            <a:xfrm>
              <a:off x="2509759" y="2471224"/>
              <a:ext cx="357768" cy="357768"/>
            </a:xfrm>
            <a:prstGeom prst="ellipse">
              <a:avLst/>
            </a:prstGeom>
            <a:solidFill>
              <a:srgbClr val="42997E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cxnSp>
          <p:nvCxnSpPr>
            <p:cNvPr id="86" name="Shape 457"/>
            <p:cNvCxnSpPr/>
            <p:nvPr/>
          </p:nvCxnSpPr>
          <p:spPr>
            <a:xfrm>
              <a:off x="1787729" y="2623064"/>
              <a:ext cx="244188" cy="661920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87" name="Shape 452"/>
            <p:cNvSpPr/>
            <p:nvPr/>
          </p:nvSpPr>
          <p:spPr>
            <a:xfrm>
              <a:off x="1897198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Circle"/>
            <p:cNvSpPr/>
            <p:nvPr/>
          </p:nvSpPr>
          <p:spPr>
            <a:xfrm>
              <a:off x="1627100" y="2471936"/>
              <a:ext cx="356344" cy="356344"/>
            </a:xfrm>
            <a:prstGeom prst="ellipse">
              <a:avLst/>
            </a:prstGeom>
            <a:solidFill>
              <a:srgbClr val="42997E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89" name="Shape 452"/>
            <p:cNvSpPr/>
            <p:nvPr/>
          </p:nvSpPr>
          <p:spPr>
            <a:xfrm>
              <a:off x="2347841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92" name="Picture 9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048" y="3724389"/>
            <a:ext cx="165100" cy="165100"/>
          </a:xfrm>
          <a:prstGeom prst="rect">
            <a:avLst/>
          </a:prstGeom>
        </p:spPr>
      </p:pic>
      <p:sp>
        <p:nvSpPr>
          <p:cNvPr id="93" name="Rectangle 92"/>
          <p:cNvSpPr/>
          <p:nvPr/>
        </p:nvSpPr>
        <p:spPr>
          <a:xfrm>
            <a:off x="2910890" y="5824645"/>
            <a:ext cx="36111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" sz="2400" dirty="0"/>
              <a:t>Backup </a:t>
            </a:r>
            <a:r>
              <a:rPr lang="en" sz="2400" dirty="0" smtClean="0"/>
              <a:t>diagram for</a:t>
            </a:r>
            <a:endParaRPr lang="en" sz="2400" dirty="0"/>
          </a:p>
        </p:txBody>
      </p:sp>
      <p:pic>
        <p:nvPicPr>
          <p:cNvPr id="94" name="Picture 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5101" y="4128441"/>
            <a:ext cx="241300" cy="304800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5909" y="5131705"/>
            <a:ext cx="685800" cy="368300"/>
          </a:xfrm>
          <a:prstGeom prst="rect">
            <a:avLst/>
          </a:prstGeom>
        </p:spPr>
      </p:pic>
      <p:pic>
        <p:nvPicPr>
          <p:cNvPr id="104" name="Picture 10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6961" y="3280497"/>
            <a:ext cx="495300" cy="241300"/>
          </a:xfrm>
          <a:prstGeom prst="rect">
            <a:avLst/>
          </a:prstGeom>
        </p:spPr>
      </p:pic>
      <p:pic>
        <p:nvPicPr>
          <p:cNvPr id="111" name="Picture 1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0118" y="5867160"/>
            <a:ext cx="914400" cy="368300"/>
          </a:xfrm>
          <a:prstGeom prst="rect">
            <a:avLst/>
          </a:prstGeom>
        </p:spPr>
      </p:pic>
      <p:pic>
        <p:nvPicPr>
          <p:cNvPr id="112" name="Picture 1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7520" y="1021768"/>
            <a:ext cx="5596462" cy="813803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46021" y="1864338"/>
            <a:ext cx="6673186" cy="98908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47653" y="75604"/>
            <a:ext cx="11303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75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lvl="0" algn="l">
              <a:spcBef>
                <a:spcPts val="0"/>
              </a:spcBef>
              <a:buClr>
                <a:schemeClr val="dk1"/>
              </a:buClr>
              <a:buSzPct val="36666"/>
            </a:pPr>
            <a:r>
              <a:rPr lang="en" sz="3200" b="1" dirty="0">
                <a:solidFill>
                  <a:srgbClr val="306C8D"/>
                </a:solidFill>
              </a:rPr>
              <a:t>Bellman expectation equation </a:t>
            </a:r>
            <a:r>
              <a:rPr lang="en" sz="3200" b="1" dirty="0" smtClean="0">
                <a:solidFill>
                  <a:srgbClr val="306C8D"/>
                </a:solidFill>
              </a:rPr>
              <a:t>for</a:t>
            </a:r>
            <a:endParaRPr lang="en" sz="3200" b="1" dirty="0">
              <a:solidFill>
                <a:srgbClr val="306C8D"/>
              </a:solidFill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3418488" y="3212976"/>
            <a:ext cx="2549178" cy="2274701"/>
            <a:chOff x="1249126" y="1770917"/>
            <a:chExt cx="1998711" cy="1783504"/>
          </a:xfrm>
        </p:grpSpPr>
        <p:cxnSp>
          <p:nvCxnSpPr>
            <p:cNvPr id="79" name="Shape 457"/>
            <p:cNvCxnSpPr/>
            <p:nvPr/>
          </p:nvCxnSpPr>
          <p:spPr>
            <a:xfrm flipH="1">
              <a:off x="2482560" y="2623064"/>
              <a:ext cx="207976" cy="661920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80" name="Shape 452"/>
            <p:cNvSpPr/>
            <p:nvPr/>
          </p:nvSpPr>
          <p:spPr>
            <a:xfrm>
              <a:off x="2123093" y="1770917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452"/>
            <p:cNvSpPr/>
            <p:nvPr/>
          </p:nvSpPr>
          <p:spPr>
            <a:xfrm>
              <a:off x="1249126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452"/>
            <p:cNvSpPr/>
            <p:nvPr/>
          </p:nvSpPr>
          <p:spPr>
            <a:xfrm>
              <a:off x="2978400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cxnSp>
          <p:nvCxnSpPr>
            <p:cNvPr id="83" name="Shape 457"/>
            <p:cNvCxnSpPr/>
            <p:nvPr/>
          </p:nvCxnSpPr>
          <p:spPr>
            <a:xfrm>
              <a:off x="2353072" y="2000896"/>
              <a:ext cx="760047" cy="1284088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84" name="Shape 457"/>
            <p:cNvCxnSpPr/>
            <p:nvPr/>
          </p:nvCxnSpPr>
          <p:spPr>
            <a:xfrm flipH="1">
              <a:off x="1383845" y="2000896"/>
              <a:ext cx="778706" cy="1284088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85" name="Circle"/>
            <p:cNvSpPr/>
            <p:nvPr/>
          </p:nvSpPr>
          <p:spPr>
            <a:xfrm>
              <a:off x="2509759" y="2471224"/>
              <a:ext cx="357768" cy="357768"/>
            </a:xfrm>
            <a:prstGeom prst="ellipse">
              <a:avLst/>
            </a:prstGeom>
            <a:solidFill>
              <a:srgbClr val="42997E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cxnSp>
          <p:nvCxnSpPr>
            <p:cNvPr id="86" name="Shape 457"/>
            <p:cNvCxnSpPr/>
            <p:nvPr/>
          </p:nvCxnSpPr>
          <p:spPr>
            <a:xfrm>
              <a:off x="1787729" y="2623064"/>
              <a:ext cx="244188" cy="661920"/>
            </a:xfrm>
            <a:prstGeom prst="straightConnector1">
              <a:avLst/>
            </a:prstGeom>
            <a:noFill/>
            <a:ln w="25400" cap="flat" cmpd="sng">
              <a:solidFill>
                <a:srgbClr val="52ADC8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87" name="Shape 452"/>
            <p:cNvSpPr/>
            <p:nvPr/>
          </p:nvSpPr>
          <p:spPr>
            <a:xfrm>
              <a:off x="1897198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Circle"/>
            <p:cNvSpPr/>
            <p:nvPr/>
          </p:nvSpPr>
          <p:spPr>
            <a:xfrm>
              <a:off x="1627100" y="2471936"/>
              <a:ext cx="356344" cy="356344"/>
            </a:xfrm>
            <a:prstGeom prst="ellipse">
              <a:avLst/>
            </a:prstGeom>
            <a:solidFill>
              <a:srgbClr val="42997E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89" name="Shape 452"/>
            <p:cNvSpPr/>
            <p:nvPr/>
          </p:nvSpPr>
          <p:spPr>
            <a:xfrm>
              <a:off x="2347841" y="3284984"/>
              <a:ext cx="269437" cy="269437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452"/>
            <p:cNvSpPr/>
            <p:nvPr/>
          </p:nvSpPr>
          <p:spPr>
            <a:xfrm>
              <a:off x="2427625" y="2169916"/>
              <a:ext cx="118683" cy="118683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452"/>
            <p:cNvSpPr/>
            <p:nvPr/>
          </p:nvSpPr>
          <p:spPr>
            <a:xfrm>
              <a:off x="2906120" y="2990919"/>
              <a:ext cx="118550" cy="118550"/>
            </a:xfrm>
            <a:prstGeom prst="ellipse">
              <a:avLst/>
            </a:prstGeom>
            <a:solidFill>
              <a:srgbClr val="306C8D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92" name="Picture 9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048" y="3724389"/>
            <a:ext cx="165100" cy="165100"/>
          </a:xfrm>
          <a:prstGeom prst="rect">
            <a:avLst/>
          </a:prstGeom>
        </p:spPr>
      </p:pic>
      <p:sp>
        <p:nvSpPr>
          <p:cNvPr id="93" name="Rectangle 92"/>
          <p:cNvSpPr/>
          <p:nvPr/>
        </p:nvSpPr>
        <p:spPr>
          <a:xfrm>
            <a:off x="2910890" y="5824645"/>
            <a:ext cx="36111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" sz="2400" dirty="0"/>
              <a:t>Backup </a:t>
            </a:r>
            <a:r>
              <a:rPr lang="en" sz="2400" dirty="0" smtClean="0"/>
              <a:t>diagram for</a:t>
            </a:r>
            <a:endParaRPr lang="en" sz="2400" dirty="0"/>
          </a:p>
        </p:txBody>
      </p:sp>
      <p:pic>
        <p:nvPicPr>
          <p:cNvPr id="94" name="Picture 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5101" y="4128441"/>
            <a:ext cx="241300" cy="304800"/>
          </a:xfrm>
          <a:prstGeom prst="rect">
            <a:avLst/>
          </a:prstGeom>
        </p:spPr>
      </p:pic>
      <p:cxnSp>
        <p:nvCxnSpPr>
          <p:cNvPr id="101" name="Curved Connector 100"/>
          <p:cNvCxnSpPr>
            <a:stCxn id="90" idx="6"/>
            <a:endCxn id="106" idx="1"/>
          </p:cNvCxnSpPr>
          <p:nvPr/>
        </p:nvCxnSpPr>
        <p:spPr>
          <a:xfrm flipV="1">
            <a:off x="5072929" y="3612732"/>
            <a:ext cx="1235808" cy="184817"/>
          </a:xfrm>
          <a:prstGeom prst="curvedConnector3">
            <a:avLst/>
          </a:prstGeom>
          <a:ln w="25400">
            <a:solidFill>
              <a:srgbClr val="52ADC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urved Connector 101"/>
          <p:cNvCxnSpPr>
            <a:stCxn id="91" idx="6"/>
            <a:endCxn id="107" idx="1"/>
          </p:cNvCxnSpPr>
          <p:nvPr/>
        </p:nvCxnSpPr>
        <p:spPr>
          <a:xfrm flipV="1">
            <a:off x="5683036" y="4592300"/>
            <a:ext cx="1514828" cy="252280"/>
          </a:xfrm>
          <a:prstGeom prst="curvedConnector3">
            <a:avLst>
              <a:gd name="adj1" fmla="val 50000"/>
            </a:avLst>
          </a:prstGeom>
          <a:ln w="25400">
            <a:solidFill>
              <a:srgbClr val="52ADC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" name="Picture 10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5909" y="5131705"/>
            <a:ext cx="685800" cy="368300"/>
          </a:xfrm>
          <a:prstGeom prst="rect">
            <a:avLst/>
          </a:prstGeom>
        </p:spPr>
      </p:pic>
      <p:pic>
        <p:nvPicPr>
          <p:cNvPr id="104" name="Picture 10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6961" y="3280497"/>
            <a:ext cx="495300" cy="241300"/>
          </a:xfrm>
          <a:prstGeom prst="rect">
            <a:avLst/>
          </a:prstGeom>
        </p:spPr>
      </p:pic>
      <p:pic>
        <p:nvPicPr>
          <p:cNvPr id="105" name="Picture 10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91622" y="3181962"/>
            <a:ext cx="1092200" cy="368300"/>
          </a:xfrm>
          <a:prstGeom prst="rect">
            <a:avLst/>
          </a:prstGeom>
        </p:spPr>
      </p:pic>
      <p:pic>
        <p:nvPicPr>
          <p:cNvPr id="106" name="Picture 10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8737" y="3422232"/>
            <a:ext cx="1612900" cy="381000"/>
          </a:xfrm>
          <a:prstGeom prst="rect">
            <a:avLst/>
          </a:prstGeom>
        </p:spPr>
      </p:pic>
      <p:pic>
        <p:nvPicPr>
          <p:cNvPr id="107" name="Picture 10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97864" y="4401800"/>
            <a:ext cx="1104900" cy="381000"/>
          </a:xfrm>
          <a:prstGeom prst="rect">
            <a:avLst/>
          </a:prstGeom>
        </p:spPr>
      </p:pic>
      <p:pic>
        <p:nvPicPr>
          <p:cNvPr id="108" name="Picture 10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12148" y="5119005"/>
            <a:ext cx="1295400" cy="381000"/>
          </a:xfrm>
          <a:prstGeom prst="rect">
            <a:avLst/>
          </a:prstGeom>
        </p:spPr>
      </p:pic>
      <p:pic>
        <p:nvPicPr>
          <p:cNvPr id="111" name="Picture 1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30118" y="5867160"/>
            <a:ext cx="914400" cy="368300"/>
          </a:xfrm>
          <a:prstGeom prst="rect">
            <a:avLst/>
          </a:prstGeom>
        </p:spPr>
      </p:pic>
      <p:pic>
        <p:nvPicPr>
          <p:cNvPr id="112" name="Picture 1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07520" y="1021768"/>
            <a:ext cx="5596462" cy="813803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46021" y="1864338"/>
            <a:ext cx="6673186" cy="98908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47653" y="75604"/>
            <a:ext cx="11303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34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What </a:t>
            </a:r>
            <a:r>
              <a:rPr lang="en-US" sz="3200" b="1" dirty="0" smtClean="0">
                <a:solidFill>
                  <a:srgbClr val="306C8D"/>
                </a:solidFill>
              </a:rPr>
              <a:t>are</a:t>
            </a:r>
            <a:r>
              <a:rPr lang="en" sz="3200" b="1" dirty="0" smtClean="0">
                <a:solidFill>
                  <a:srgbClr val="306C8D"/>
                </a:solidFill>
              </a:rPr>
              <a:t> </a:t>
            </a:r>
            <a:r>
              <a:rPr lang="en" sz="3200" b="1" dirty="0">
                <a:solidFill>
                  <a:srgbClr val="306C8D"/>
                </a:solidFill>
              </a:rPr>
              <a:t>we </a:t>
            </a:r>
            <a:r>
              <a:rPr lang="en-US" sz="3200" b="1" dirty="0" smtClean="0">
                <a:solidFill>
                  <a:srgbClr val="306C8D"/>
                </a:solidFill>
              </a:rPr>
              <a:t>going to</a:t>
            </a:r>
            <a:r>
              <a:rPr lang="en" sz="3200" b="1" dirty="0" smtClean="0">
                <a:solidFill>
                  <a:srgbClr val="306C8D"/>
                </a:solidFill>
              </a:rPr>
              <a:t> </a:t>
            </a:r>
            <a:r>
              <a:rPr lang="en" sz="3200" b="1" dirty="0">
                <a:solidFill>
                  <a:srgbClr val="306C8D"/>
                </a:solidFill>
              </a:rPr>
              <a:t>do with value </a:t>
            </a:r>
            <a:r>
              <a:rPr lang="en" sz="3200" b="1" dirty="0" smtClean="0">
                <a:solidFill>
                  <a:srgbClr val="306C8D"/>
                </a:solidFill>
              </a:rPr>
              <a:t>function?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992472" cy="5057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expectation equations → assess policy performance. </a:t>
            </a:r>
          </a:p>
          <a:p>
            <a:pPr lvl="0">
              <a:spcAft>
                <a:spcPts val="1600"/>
              </a:spcAft>
            </a:pPr>
            <a:r>
              <a:rPr lang="en" sz="2400" dirty="0"/>
              <a:t>We know </a:t>
            </a:r>
            <a:endParaRPr lang="en-US" sz="2400" dirty="0" smtClean="0"/>
          </a:p>
          <a:p>
            <a:pPr marL="4572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 smtClean="0"/>
              <a:t>what </a:t>
            </a:r>
            <a:r>
              <a:rPr lang="en" sz="2400" dirty="0"/>
              <a:t>is return, </a:t>
            </a:r>
            <a:endParaRPr lang="en-US" sz="2400" dirty="0" smtClean="0"/>
          </a:p>
          <a:p>
            <a:pPr marL="4572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 smtClean="0"/>
              <a:t>what </a:t>
            </a:r>
            <a:r>
              <a:rPr lang="en" sz="2400" dirty="0"/>
              <a:t>is </a:t>
            </a:r>
            <a:r>
              <a:rPr lang="en" sz="2400" dirty="0" smtClean="0"/>
              <a:t>value-  </a:t>
            </a:r>
            <a:r>
              <a:rPr lang="en" sz="2400" dirty="0"/>
              <a:t>and action-value functions. </a:t>
            </a:r>
          </a:p>
          <a:p>
            <a:pPr lvl="0" algn="ctr">
              <a:spcAft>
                <a:spcPts val="1600"/>
              </a:spcAft>
            </a:pPr>
            <a:r>
              <a:rPr lang="en" sz="2400" dirty="0"/>
              <a:t>But we want to find optimal policy! </a:t>
            </a:r>
            <a:endParaRPr lang="en-US" sz="2400" dirty="0" smtClean="0"/>
          </a:p>
          <a:p>
            <a:pPr lvl="0" algn="ctr">
              <a:spcAft>
                <a:spcPts val="1600"/>
              </a:spcAft>
            </a:pPr>
            <a:r>
              <a:rPr lang="en" sz="2400" dirty="0" smtClean="0"/>
              <a:t>That </a:t>
            </a:r>
            <a:r>
              <a:rPr lang="en" sz="2400" dirty="0"/>
              <a:t>is – to know optimal actions in each possible state.</a:t>
            </a:r>
          </a:p>
          <a:p>
            <a:pPr lvl="0">
              <a:spcAft>
                <a:spcPts val="1600"/>
              </a:spcAft>
            </a:pPr>
            <a:endParaRPr lang="en-US" sz="2400" dirty="0" smtClean="0"/>
          </a:p>
          <a:p>
            <a:pPr lvl="0" algn="ctr">
              <a:spcAft>
                <a:spcPts val="1600"/>
              </a:spcAft>
            </a:pPr>
            <a:r>
              <a:rPr lang="en" sz="2400" dirty="0" smtClean="0">
                <a:solidFill>
                  <a:srgbClr val="42997E"/>
                </a:solidFill>
              </a:rPr>
              <a:t>But </a:t>
            </a:r>
            <a:r>
              <a:rPr lang="en" sz="2400" dirty="0">
                <a:solidFill>
                  <a:srgbClr val="42997E"/>
                </a:solidFill>
              </a:rPr>
              <a:t>how to know which policy is better? </a:t>
            </a:r>
            <a:endParaRPr lang="en-US" sz="2400" dirty="0" smtClean="0">
              <a:solidFill>
                <a:srgbClr val="42997E"/>
              </a:solidFill>
            </a:endParaRPr>
          </a:p>
          <a:p>
            <a:pPr lvl="0" algn="ctr">
              <a:spcAft>
                <a:spcPts val="1600"/>
              </a:spcAft>
            </a:pPr>
            <a:r>
              <a:rPr lang="en" sz="2400" dirty="0" smtClean="0">
                <a:solidFill>
                  <a:srgbClr val="42997E"/>
                </a:solidFill>
              </a:rPr>
              <a:t>How </a:t>
            </a:r>
            <a:r>
              <a:rPr lang="en" sz="2400" dirty="0">
                <a:solidFill>
                  <a:srgbClr val="42997E"/>
                </a:solidFill>
              </a:rPr>
              <a:t>to compare them</a:t>
            </a:r>
            <a:r>
              <a:rPr lang="en" sz="2400" dirty="0" smtClean="0">
                <a:solidFill>
                  <a:srgbClr val="42997E"/>
                </a:solidFill>
              </a:rPr>
              <a:t>?</a:t>
            </a:r>
            <a:endParaRPr lang="en" sz="2400" dirty="0">
              <a:solidFill>
                <a:srgbClr val="42997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18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Optimal policy is the one </a:t>
            </a:r>
            <a:r>
              <a:rPr lang="en" sz="3200" b="1" dirty="0" smtClean="0">
                <a:solidFill>
                  <a:srgbClr val="306C8D"/>
                </a:solidFill>
              </a:rPr>
              <a:t>with</a:t>
            </a:r>
            <a:r>
              <a:rPr lang="en-US" sz="3200" b="1" dirty="0" smtClean="0">
                <a:solidFill>
                  <a:srgbClr val="306C8D"/>
                </a:solidFill>
              </a:rPr>
              <a:t> the</a:t>
            </a:r>
            <a:r>
              <a:rPr lang="en" sz="3200" b="1" dirty="0" smtClean="0">
                <a:solidFill>
                  <a:srgbClr val="306C8D"/>
                </a:solidFill>
              </a:rPr>
              <a:t> biggest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9924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/>
              <a:t>We could compare policies on the basis </a:t>
            </a:r>
            <a:r>
              <a:rPr lang="en" sz="2400" dirty="0" smtClean="0"/>
              <a:t>of</a:t>
            </a:r>
            <a:endParaRPr lang="ru-RU" sz="2400" dirty="0" smtClean="0"/>
          </a:p>
          <a:p>
            <a:pPr lvl="0"/>
            <a:endParaRPr lang="ru-RU" sz="2400" dirty="0"/>
          </a:p>
          <a:p>
            <a:endParaRPr lang="ru-RU" sz="2400" dirty="0" smtClean="0"/>
          </a:p>
          <a:p>
            <a:r>
              <a:rPr lang="en" sz="2400" dirty="0" smtClean="0"/>
              <a:t>Best </a:t>
            </a:r>
            <a:r>
              <a:rPr lang="en" sz="2400" dirty="0"/>
              <a:t>policy        </a:t>
            </a:r>
            <a:r>
              <a:rPr lang="ru-RU" sz="2400" dirty="0" smtClean="0"/>
              <a:t>  </a:t>
            </a:r>
            <a:r>
              <a:rPr lang="en" sz="2400" dirty="0" smtClean="0"/>
              <a:t>is </a:t>
            </a:r>
            <a:r>
              <a:rPr lang="en" sz="2400" dirty="0"/>
              <a:t>better or equal to any other policy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1484784"/>
            <a:ext cx="977900" cy="342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864" y="1554634"/>
            <a:ext cx="342900" cy="20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3024" y="1472084"/>
            <a:ext cx="2146300" cy="368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1638" y="1522884"/>
            <a:ext cx="368300" cy="266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41600" y="2160000"/>
            <a:ext cx="330200" cy="2032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79465" y="4608804"/>
            <a:ext cx="34996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" sz="2400" dirty="0">
                <a:solidFill>
                  <a:srgbClr val="306C8D"/>
                </a:solidFill>
              </a:rPr>
              <a:t>Use optimal policy </a:t>
            </a:r>
            <a:r>
              <a:rPr lang="en" sz="2400" dirty="0" smtClean="0">
                <a:solidFill>
                  <a:srgbClr val="306C8D"/>
                </a:solidFill>
              </a:rPr>
              <a:t>from</a:t>
            </a:r>
            <a:r>
              <a:rPr lang="en-US" sz="2400" dirty="0">
                <a:solidFill>
                  <a:srgbClr val="306C8D"/>
                </a:solidFill>
              </a:rPr>
              <a:t> </a:t>
            </a:r>
            <a:r>
              <a:rPr lang="en-US" sz="2400" dirty="0" smtClean="0">
                <a:solidFill>
                  <a:srgbClr val="306C8D"/>
                </a:solidFill>
              </a:rPr>
              <a:t>   </a:t>
            </a:r>
            <a:endParaRPr lang="en" sz="2400" dirty="0">
              <a:solidFill>
                <a:srgbClr val="306C8D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28001" y="2844403"/>
            <a:ext cx="799247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dirty="0">
                <a:solidFill>
                  <a:srgbClr val="42997E"/>
                </a:solidFill>
              </a:rPr>
              <a:t>In any finite MDP there is always </a:t>
            </a:r>
            <a:r>
              <a:rPr lang="en" sz="2400" b="1" dirty="0">
                <a:solidFill>
                  <a:srgbClr val="42997E"/>
                </a:solidFill>
              </a:rPr>
              <a:t>at least one </a:t>
            </a:r>
            <a:endParaRPr lang="en-US" sz="2400" b="1" dirty="0" smtClean="0">
              <a:solidFill>
                <a:srgbClr val="42997E"/>
              </a:solidFill>
            </a:endParaRPr>
          </a:p>
          <a:p>
            <a:pPr lvl="0" algn="ctr"/>
            <a:r>
              <a:rPr lang="en" sz="2400" dirty="0" smtClean="0">
                <a:solidFill>
                  <a:srgbClr val="42997E"/>
                </a:solidFill>
              </a:rPr>
              <a:t>deterministic </a:t>
            </a:r>
            <a:r>
              <a:rPr lang="en" sz="2400" dirty="0">
                <a:solidFill>
                  <a:srgbClr val="42997E"/>
                </a:solidFill>
              </a:rPr>
              <a:t>optimal policy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572000" y="4608804"/>
            <a:ext cx="41402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dirty="0">
                <a:solidFill>
                  <a:srgbClr val="C00000"/>
                </a:solidFill>
              </a:rPr>
              <a:t>Commit action a, and </a:t>
            </a:r>
            <a:r>
              <a:rPr lang="en" sz="2400" b="1" dirty="0">
                <a:solidFill>
                  <a:srgbClr val="C00000"/>
                </a:solidFill>
              </a:rPr>
              <a:t>afterwards</a:t>
            </a:r>
            <a:r>
              <a:rPr lang="en" sz="2400" dirty="0">
                <a:solidFill>
                  <a:srgbClr val="C00000"/>
                </a:solidFill>
              </a:rPr>
              <a:t> use optimal policy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10880" y="4045711"/>
            <a:ext cx="3390900" cy="4953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57701" y="4041225"/>
            <a:ext cx="2743200" cy="4953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98432" y="100794"/>
            <a:ext cx="762000" cy="419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51364" y="953805"/>
            <a:ext cx="596900" cy="3683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83174" y="4757086"/>
            <a:ext cx="139700" cy="1651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4819958" y="3997797"/>
            <a:ext cx="3640474" cy="611007"/>
          </a:xfrm>
          <a:prstGeom prst="rect">
            <a:avLst/>
          </a:prstGeom>
          <a:solidFill>
            <a:srgbClr val="C00000">
              <a:alpha val="2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048225" y="3950125"/>
            <a:ext cx="3174649" cy="658677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36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Bellman optimality equation </a:t>
            </a:r>
            <a:r>
              <a:rPr lang="en" sz="3200" b="1" dirty="0" smtClean="0">
                <a:solidFill>
                  <a:srgbClr val="306C8D"/>
                </a:solidFill>
              </a:rPr>
              <a:t>for</a:t>
            </a:r>
            <a:endParaRPr lang="en-US" sz="3200" b="1" dirty="0">
              <a:solidFill>
                <a:srgbClr val="306C8D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94212" y="1052736"/>
            <a:ext cx="3975712" cy="2345060"/>
            <a:chOff x="3046024" y="3420644"/>
            <a:chExt cx="3975712" cy="2345060"/>
          </a:xfrm>
        </p:grpSpPr>
        <p:grpSp>
          <p:nvGrpSpPr>
            <p:cNvPr id="4" name="Group 3"/>
            <p:cNvGrpSpPr/>
            <p:nvPr/>
          </p:nvGrpSpPr>
          <p:grpSpPr>
            <a:xfrm>
              <a:off x="3590310" y="3782139"/>
              <a:ext cx="2205535" cy="1637740"/>
              <a:chOff x="1383845" y="2000896"/>
              <a:chExt cx="1729274" cy="1284088"/>
            </a:xfrm>
          </p:grpSpPr>
          <p:cxnSp>
            <p:nvCxnSpPr>
              <p:cNvPr id="6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0" name="Shape 457"/>
              <p:cNvCxnSpPr>
                <a:stCxn id="26" idx="5"/>
              </p:cNvCxnSpPr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1" name="Shape 457"/>
              <p:cNvCxnSpPr>
                <a:stCxn id="26" idx="3"/>
              </p:cNvCxnSpPr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3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</p:grp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68605" y="4993687"/>
              <a:ext cx="165100" cy="16510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46024" y="5419880"/>
              <a:ext cx="241300" cy="30480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21490" y="4496911"/>
              <a:ext cx="177800" cy="16510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12561" y="3534139"/>
              <a:ext cx="139700" cy="16510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95264" y="3420644"/>
              <a:ext cx="774700" cy="368300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145436" y="5384704"/>
              <a:ext cx="876300" cy="381000"/>
            </a:xfrm>
            <a:prstGeom prst="rect">
              <a:avLst/>
            </a:prstGeom>
          </p:spPr>
        </p:pic>
      </p:grpSp>
      <p:grpSp>
        <p:nvGrpSpPr>
          <p:cNvPr id="29" name="Group 28"/>
          <p:cNvGrpSpPr/>
          <p:nvPr/>
        </p:nvGrpSpPr>
        <p:grpSpPr>
          <a:xfrm>
            <a:off x="4966853" y="1183208"/>
            <a:ext cx="2683156" cy="2190541"/>
            <a:chOff x="3112689" y="3534139"/>
            <a:chExt cx="2683156" cy="2190541"/>
          </a:xfrm>
        </p:grpSpPr>
        <p:grpSp>
          <p:nvGrpSpPr>
            <p:cNvPr id="30" name="Group 29"/>
            <p:cNvGrpSpPr/>
            <p:nvPr/>
          </p:nvGrpSpPr>
          <p:grpSpPr>
            <a:xfrm>
              <a:off x="3590310" y="3782139"/>
              <a:ext cx="2205535" cy="1637740"/>
              <a:chOff x="1383845" y="2000896"/>
              <a:chExt cx="1729274" cy="1284088"/>
            </a:xfrm>
          </p:grpSpPr>
          <p:cxnSp>
            <p:nvCxnSpPr>
              <p:cNvPr id="37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41" name="Shape 457"/>
              <p:cNvCxnSpPr/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42" name="Shape 457"/>
              <p:cNvCxnSpPr/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44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68605" y="4993687"/>
              <a:ext cx="165100" cy="165100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12689" y="5419880"/>
              <a:ext cx="241300" cy="304800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21490" y="4496911"/>
              <a:ext cx="177800" cy="165100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12561" y="3534139"/>
              <a:ext cx="139700" cy="165100"/>
            </a:xfrm>
            <a:prstGeom prst="rect">
              <a:avLst/>
            </a:prstGeom>
          </p:spPr>
        </p:pic>
      </p:grpSp>
      <p:sp>
        <p:nvSpPr>
          <p:cNvPr id="51" name="Rectangle 50"/>
          <p:cNvSpPr/>
          <p:nvPr/>
        </p:nvSpPr>
        <p:spPr>
          <a:xfrm>
            <a:off x="1009430" y="3606013"/>
            <a:ext cx="30585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306C8D"/>
                </a:solidFill>
              </a:rPr>
              <a:t>expectation</a:t>
            </a:r>
            <a:r>
              <a:rPr lang="en" sz="2400" dirty="0"/>
              <a:t> </a:t>
            </a:r>
            <a:r>
              <a:rPr lang="en-US" sz="2400" dirty="0" smtClean="0"/>
              <a:t>           </a:t>
            </a:r>
            <a:r>
              <a:rPr lang="en" sz="2400" dirty="0" smtClean="0"/>
              <a:t>equation for</a:t>
            </a:r>
            <a:r>
              <a:rPr lang="en-US" sz="2400" dirty="0" smtClean="0"/>
              <a:t>  </a:t>
            </a:r>
            <a:r>
              <a:rPr lang="en" sz="2400" dirty="0" smtClean="0"/>
              <a:t> </a:t>
            </a:r>
            <a:r>
              <a:rPr lang="en-US" sz="2400" dirty="0" smtClean="0"/>
              <a:t>     </a:t>
            </a:r>
            <a:r>
              <a:rPr lang="en" sz="2400" dirty="0" smtClean="0"/>
              <a:t> </a:t>
            </a:r>
            <a:endParaRPr lang="en" sz="2400" dirty="0"/>
          </a:p>
        </p:txBody>
      </p:sp>
      <p:sp>
        <p:nvSpPr>
          <p:cNvPr id="52" name="Rectangle 51"/>
          <p:cNvSpPr/>
          <p:nvPr/>
        </p:nvSpPr>
        <p:spPr>
          <a:xfrm>
            <a:off x="5208152" y="3607318"/>
            <a:ext cx="31256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42997E"/>
                </a:solidFill>
              </a:rPr>
              <a:t>optimality </a:t>
            </a:r>
            <a:r>
              <a:rPr lang="en" sz="2400" dirty="0"/>
              <a:t>equation </a:t>
            </a:r>
            <a:r>
              <a:rPr lang="en" sz="2400" dirty="0" smtClean="0"/>
              <a:t>for </a:t>
            </a:r>
            <a:endParaRPr lang="en" sz="2400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05841" y="4020795"/>
            <a:ext cx="596900" cy="36830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2128" y="4008755"/>
            <a:ext cx="749300" cy="368300"/>
          </a:xfrm>
          <a:prstGeom prst="rect">
            <a:avLst/>
          </a:prstGeom>
        </p:spPr>
      </p:pic>
      <p:sp>
        <p:nvSpPr>
          <p:cNvPr id="57" name="Shape 452"/>
          <p:cNvSpPr/>
          <p:nvPr/>
        </p:nvSpPr>
        <p:spPr>
          <a:xfrm>
            <a:off x="2738336" y="2021954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" name="Circle"/>
          <p:cNvSpPr/>
          <p:nvPr/>
        </p:nvSpPr>
        <p:spPr>
          <a:xfrm>
            <a:off x="2126345" y="1025447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9" name="Circle"/>
          <p:cNvSpPr/>
          <p:nvPr/>
        </p:nvSpPr>
        <p:spPr>
          <a:xfrm>
            <a:off x="3196494" y="2981667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0" name="Circle"/>
          <p:cNvSpPr/>
          <p:nvPr/>
        </p:nvSpPr>
        <p:spPr>
          <a:xfrm>
            <a:off x="2407015" y="2985356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1" name="Circle"/>
          <p:cNvSpPr/>
          <p:nvPr/>
        </p:nvSpPr>
        <p:spPr>
          <a:xfrm>
            <a:off x="1834184" y="2976109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2" name="Circle"/>
          <p:cNvSpPr/>
          <p:nvPr/>
        </p:nvSpPr>
        <p:spPr>
          <a:xfrm>
            <a:off x="1000011" y="2984366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3" name="Shape 452"/>
          <p:cNvSpPr/>
          <p:nvPr/>
        </p:nvSpPr>
        <p:spPr>
          <a:xfrm>
            <a:off x="1584342" y="2038295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452"/>
          <p:cNvSpPr/>
          <p:nvPr/>
        </p:nvSpPr>
        <p:spPr>
          <a:xfrm>
            <a:off x="6967779" y="2018632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Circle"/>
          <p:cNvSpPr/>
          <p:nvPr/>
        </p:nvSpPr>
        <p:spPr>
          <a:xfrm>
            <a:off x="6355788" y="1022125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6" name="Circle"/>
          <p:cNvSpPr/>
          <p:nvPr/>
        </p:nvSpPr>
        <p:spPr>
          <a:xfrm>
            <a:off x="7425937" y="2978345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7" name="Circle"/>
          <p:cNvSpPr/>
          <p:nvPr/>
        </p:nvSpPr>
        <p:spPr>
          <a:xfrm>
            <a:off x="6636458" y="2982034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8" name="Circle"/>
          <p:cNvSpPr/>
          <p:nvPr/>
        </p:nvSpPr>
        <p:spPr>
          <a:xfrm>
            <a:off x="6063627" y="2972787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9" name="Circle"/>
          <p:cNvSpPr/>
          <p:nvPr/>
        </p:nvSpPr>
        <p:spPr>
          <a:xfrm>
            <a:off x="5229454" y="2981044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0" name="Shape 452"/>
          <p:cNvSpPr/>
          <p:nvPr/>
        </p:nvSpPr>
        <p:spPr>
          <a:xfrm>
            <a:off x="5813785" y="2034973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Right Arrow 4"/>
          <p:cNvSpPr/>
          <p:nvPr/>
        </p:nvSpPr>
        <p:spPr>
          <a:xfrm>
            <a:off x="4291417" y="1849415"/>
            <a:ext cx="876220" cy="461665"/>
          </a:xfrm>
          <a:prstGeom prst="rightArrow">
            <a:avLst/>
          </a:prstGeom>
          <a:solidFill>
            <a:srgbClr val="42997E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85606" y="100794"/>
            <a:ext cx="762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552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28000" y="910800"/>
            <a:ext cx="77044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b="1" dirty="0">
                <a:latin typeface="Myriad Pro" charset="0"/>
                <a:ea typeface="Myriad Pro" charset="0"/>
                <a:cs typeface="Myriad Pro" charset="0"/>
              </a:rPr>
              <a:t>Reward hypothesis </a:t>
            </a:r>
            <a:r>
              <a:rPr lang="en" sz="2400" dirty="0">
                <a:latin typeface="Myriad Pro" charset="0"/>
                <a:ea typeface="Myriad Pro" charset="0"/>
                <a:cs typeface="Myriad Pro" charset="0"/>
              </a:rPr>
              <a:t>(</a:t>
            </a:r>
            <a:r>
              <a:rPr lang="en" sz="2400" dirty="0" err="1">
                <a:latin typeface="Myriad Pro" charset="0"/>
                <a:ea typeface="Myriad Pro" charset="0"/>
                <a:cs typeface="Myriad Pro" charset="0"/>
              </a:rPr>
              <a:t>R.Sutton</a:t>
            </a:r>
            <a:r>
              <a:rPr lang="en" sz="2400" dirty="0" smtClean="0">
                <a:latin typeface="Myriad Pro" charset="0"/>
                <a:ea typeface="Myriad Pro" charset="0"/>
                <a:cs typeface="Myriad Pro" charset="0"/>
              </a:rPr>
              <a:t>)</a:t>
            </a:r>
            <a:endParaRPr lang="ru-RU" sz="2400" dirty="0" smtClean="0">
              <a:latin typeface="Myriad Pro" charset="0"/>
              <a:ea typeface="Myriad Pro" charset="0"/>
              <a:cs typeface="Myriad Pro" charset="0"/>
            </a:endParaRPr>
          </a:p>
          <a:p>
            <a:pPr lvl="0"/>
            <a:endParaRPr lang="ru-RU" sz="2400" dirty="0">
              <a:latin typeface="Myriad Pro" charset="0"/>
              <a:ea typeface="Myriad Pro" charset="0"/>
              <a:cs typeface="Myriad Pro" charset="0"/>
            </a:endParaRPr>
          </a:p>
          <a:p>
            <a:r>
              <a:rPr lang="en" sz="2400" dirty="0">
                <a:solidFill>
                  <a:srgbClr val="42997E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Goals and purposes </a:t>
            </a:r>
            <a:r>
              <a:rPr lang="en" sz="2400" dirty="0">
                <a:solidFill>
                  <a:schemeClr val="dk1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can be thought of as the maximization of the </a:t>
            </a:r>
            <a:r>
              <a:rPr lang="en" sz="2400" dirty="0">
                <a:solidFill>
                  <a:srgbClr val="42997E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expected value </a:t>
            </a:r>
            <a:r>
              <a:rPr lang="en" sz="2400" dirty="0">
                <a:solidFill>
                  <a:schemeClr val="dk1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of the </a:t>
            </a:r>
            <a:r>
              <a:rPr lang="en" sz="2400" dirty="0">
                <a:solidFill>
                  <a:srgbClr val="42997E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cumulative</a:t>
            </a:r>
            <a:r>
              <a:rPr lang="en" sz="2400" dirty="0">
                <a:solidFill>
                  <a:schemeClr val="dk1"/>
                </a:solidFill>
                <a:latin typeface="Myriad Pro" charset="0"/>
                <a:ea typeface="Myriad Pro" charset="0"/>
                <a:cs typeface="Myriad Pro" charset="0"/>
                <a:sym typeface="Times New Roman"/>
              </a:rPr>
              <a:t> sum of a received scalar signal</a:t>
            </a:r>
          </a:p>
          <a:p>
            <a:pPr lvl="0"/>
            <a:endParaRPr lang="ru-RU" sz="2400" dirty="0" smtClean="0"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 smtClean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 smtClean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 smtClean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endParaRPr lang="ru-RU" sz="2400" dirty="0">
              <a:solidFill>
                <a:srgbClr val="990000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pPr lvl="0"/>
            <a:r>
              <a:rPr lang="en" sz="2400" dirty="0">
                <a:solidFill>
                  <a:srgbClr val="42997E"/>
                </a:solidFill>
                <a:latin typeface="Myriad Pro" charset="0"/>
                <a:ea typeface="Myriad Pro" charset="0"/>
                <a:cs typeface="Myriad Pro" charset="0"/>
              </a:rPr>
              <a:t>E.g.: </a:t>
            </a:r>
            <a:r>
              <a:rPr lang="en" sz="2400" dirty="0">
                <a:latin typeface="Myriad Pro" charset="0"/>
                <a:ea typeface="Myriad Pro" charset="0"/>
                <a:cs typeface="Myriad Pro" charset="0"/>
              </a:rPr>
              <a:t>reward in </a:t>
            </a:r>
            <a:r>
              <a:rPr lang="en" sz="2400" b="1" dirty="0">
                <a:latin typeface="Myriad Pro" charset="0"/>
                <a:ea typeface="Myriad Pro" charset="0"/>
                <a:cs typeface="Myriad Pro" charset="0"/>
              </a:rPr>
              <a:t>chess</a:t>
            </a:r>
            <a:r>
              <a:rPr lang="en" sz="2400" dirty="0">
                <a:latin typeface="Myriad Pro" charset="0"/>
                <a:ea typeface="Myriad Pro" charset="0"/>
                <a:cs typeface="Myriad Pro" charset="0"/>
              </a:rPr>
              <a:t> – value of taken opponent's piece </a:t>
            </a:r>
            <a:r>
              <a:rPr lang="en" sz="2400" dirty="0" smtClean="0">
                <a:solidFill>
                  <a:schemeClr val="dk2"/>
                </a:solidFill>
                <a:latin typeface="Myriad Pro" charset="0"/>
                <a:ea typeface="Myriad Pro" charset="0"/>
                <a:cs typeface="Myriad Pro" charset="0"/>
              </a:rPr>
              <a:t> </a:t>
            </a:r>
            <a:endParaRPr lang="en" sz="2400" dirty="0">
              <a:solidFill>
                <a:schemeClr val="dk2"/>
              </a:solidFill>
              <a:latin typeface="Myriad Pro" charset="0"/>
              <a:ea typeface="Myriad Pro" charset="0"/>
              <a:cs typeface="Myriad Pro" charset="0"/>
            </a:endParaRPr>
          </a:p>
          <a:p>
            <a:pPr lvl="0"/>
            <a:endParaRPr lang="en" sz="2400" dirty="0">
              <a:latin typeface="Myriad Pro" charset="0"/>
              <a:ea typeface="Myriad Pro" charset="0"/>
              <a:cs typeface="Myriad Pro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063" y="4307678"/>
            <a:ext cx="5384800" cy="3937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Explaining goals to agent through reward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979712" y="4221088"/>
            <a:ext cx="504056" cy="576064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43808" y="4221088"/>
            <a:ext cx="504056" cy="576064"/>
          </a:xfrm>
          <a:prstGeom prst="rect">
            <a:avLst/>
          </a:prstGeom>
          <a:solidFill>
            <a:srgbClr val="42997E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91945" y="4429781"/>
            <a:ext cx="216918" cy="287288"/>
          </a:xfrm>
          <a:prstGeom prst="rect">
            <a:avLst/>
          </a:prstGeom>
          <a:solidFill>
            <a:srgbClr val="C00000">
              <a:alpha val="2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07933" y="3500501"/>
            <a:ext cx="4879862" cy="5170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indent="-69850">
              <a:lnSpc>
                <a:spcPct val="115000"/>
              </a:lnSpc>
              <a:spcAft>
                <a:spcPts val="1000"/>
              </a:spcAft>
              <a:buClr>
                <a:srgbClr val="000000"/>
              </a:buClr>
              <a:buSzPct val="42307"/>
            </a:pPr>
            <a:r>
              <a:rPr lang="en" sz="2400" dirty="0" err="1">
                <a:solidFill>
                  <a:srgbClr val="306C8D"/>
                </a:solidFill>
              </a:rPr>
              <a:t>Сumulative</a:t>
            </a:r>
            <a:r>
              <a:rPr lang="en" sz="2400" dirty="0">
                <a:solidFill>
                  <a:srgbClr val="306C8D"/>
                </a:solidFill>
              </a:rPr>
              <a:t> reward </a:t>
            </a:r>
            <a:r>
              <a:rPr lang="en" sz="2400" dirty="0"/>
              <a:t>is called </a:t>
            </a:r>
            <a:r>
              <a:rPr lang="en" sz="2400" dirty="0">
                <a:solidFill>
                  <a:srgbClr val="42997E"/>
                </a:solidFill>
              </a:rPr>
              <a:t>return: </a:t>
            </a:r>
          </a:p>
        </p:txBody>
      </p:sp>
      <p:sp>
        <p:nvSpPr>
          <p:cNvPr id="10" name="Rectangle 9"/>
          <p:cNvSpPr/>
          <p:nvPr/>
        </p:nvSpPr>
        <p:spPr>
          <a:xfrm>
            <a:off x="3707904" y="4864840"/>
            <a:ext cx="25442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>
                <a:solidFill>
                  <a:srgbClr val="42997E"/>
                </a:solidFill>
              </a:rPr>
              <a:t>immediate </a:t>
            </a:r>
            <a:r>
              <a:rPr lang="en" sz="2400" smtClean="0">
                <a:solidFill>
                  <a:srgbClr val="42997E"/>
                </a:solidFill>
              </a:rPr>
              <a:t>reward</a:t>
            </a:r>
            <a:endParaRPr lang="en" sz="2400">
              <a:solidFill>
                <a:srgbClr val="42997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90000" y="3972280"/>
            <a:ext cx="20882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" sz="2400">
                <a:solidFill>
                  <a:srgbClr val="C00000"/>
                </a:solidFill>
              </a:rPr>
              <a:t>end of episode </a:t>
            </a:r>
          </a:p>
        </p:txBody>
      </p:sp>
      <p:cxnSp>
        <p:nvCxnSpPr>
          <p:cNvPr id="13" name="Elbow Connector 12"/>
          <p:cNvCxnSpPr>
            <a:endCxn id="6" idx="1"/>
          </p:cNvCxnSpPr>
          <p:nvPr/>
        </p:nvCxnSpPr>
        <p:spPr>
          <a:xfrm rot="16200000" flipH="1">
            <a:off x="1495268" y="4024676"/>
            <a:ext cx="536840" cy="432048"/>
          </a:xfrm>
          <a:prstGeom prst="bentConnector2">
            <a:avLst/>
          </a:prstGeom>
          <a:ln w="25400">
            <a:solidFill>
              <a:srgbClr val="306C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endCxn id="7" idx="2"/>
          </p:cNvCxnSpPr>
          <p:nvPr/>
        </p:nvCxnSpPr>
        <p:spPr>
          <a:xfrm rot="10800000">
            <a:off x="3095836" y="4797152"/>
            <a:ext cx="612068" cy="298520"/>
          </a:xfrm>
          <a:prstGeom prst="bentConnector2">
            <a:avLst/>
          </a:prstGeom>
          <a:ln w="25400">
            <a:solidFill>
              <a:srgbClr val="42997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11" idx="3"/>
            <a:endCxn id="8" idx="3"/>
          </p:cNvCxnSpPr>
          <p:nvPr/>
        </p:nvCxnSpPr>
        <p:spPr>
          <a:xfrm flipH="1">
            <a:off x="7408863" y="4203113"/>
            <a:ext cx="169369" cy="370312"/>
          </a:xfrm>
          <a:prstGeom prst="bentConnector3">
            <a:avLst>
              <a:gd name="adj1" fmla="val -134972"/>
            </a:avLst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816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/>
          <p:cNvSpPr txBox="1"/>
          <p:nvPr/>
        </p:nvSpPr>
        <p:spPr>
          <a:xfrm>
            <a:off x="6205323" y="1796594"/>
            <a:ext cx="732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42997E"/>
                </a:solidFill>
              </a:rPr>
              <a:t>max</a:t>
            </a:r>
            <a:endParaRPr lang="en-US" sz="2400" dirty="0">
              <a:solidFill>
                <a:srgbClr val="42997E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Bellman optimality equation </a:t>
            </a:r>
            <a:r>
              <a:rPr lang="en" sz="3200" b="1" dirty="0" smtClean="0">
                <a:solidFill>
                  <a:srgbClr val="306C8D"/>
                </a:solidFill>
              </a:rPr>
              <a:t>for</a:t>
            </a:r>
            <a:endParaRPr lang="en-US" sz="3200" b="1" dirty="0">
              <a:solidFill>
                <a:srgbClr val="306C8D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94212" y="1052736"/>
            <a:ext cx="3975712" cy="2345060"/>
            <a:chOff x="3046024" y="3420644"/>
            <a:chExt cx="3975712" cy="2345060"/>
          </a:xfrm>
        </p:grpSpPr>
        <p:grpSp>
          <p:nvGrpSpPr>
            <p:cNvPr id="4" name="Group 3"/>
            <p:cNvGrpSpPr/>
            <p:nvPr/>
          </p:nvGrpSpPr>
          <p:grpSpPr>
            <a:xfrm>
              <a:off x="3590310" y="3782139"/>
              <a:ext cx="2205535" cy="1637740"/>
              <a:chOff x="1383845" y="2000896"/>
              <a:chExt cx="1729274" cy="1284088"/>
            </a:xfrm>
          </p:grpSpPr>
          <p:cxnSp>
            <p:nvCxnSpPr>
              <p:cNvPr id="6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0" name="Shape 457"/>
              <p:cNvCxnSpPr>
                <a:stCxn id="26" idx="5"/>
              </p:cNvCxnSpPr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1" name="Shape 457"/>
              <p:cNvCxnSpPr>
                <a:stCxn id="26" idx="3"/>
              </p:cNvCxnSpPr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3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</p:grp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68605" y="4993687"/>
              <a:ext cx="165100" cy="16510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46024" y="5419880"/>
              <a:ext cx="241300" cy="30480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21490" y="4496911"/>
              <a:ext cx="177800" cy="16510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12561" y="3534139"/>
              <a:ext cx="139700" cy="16510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95264" y="3420644"/>
              <a:ext cx="774700" cy="368300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145436" y="5384704"/>
              <a:ext cx="876300" cy="381000"/>
            </a:xfrm>
            <a:prstGeom prst="rect">
              <a:avLst/>
            </a:prstGeom>
          </p:spPr>
        </p:pic>
      </p:grpSp>
      <p:grpSp>
        <p:nvGrpSpPr>
          <p:cNvPr id="29" name="Group 28"/>
          <p:cNvGrpSpPr/>
          <p:nvPr/>
        </p:nvGrpSpPr>
        <p:grpSpPr>
          <a:xfrm>
            <a:off x="4966853" y="1183208"/>
            <a:ext cx="2683156" cy="2190541"/>
            <a:chOff x="3112689" y="3534139"/>
            <a:chExt cx="2683156" cy="2190541"/>
          </a:xfrm>
        </p:grpSpPr>
        <p:grpSp>
          <p:nvGrpSpPr>
            <p:cNvPr id="30" name="Group 29"/>
            <p:cNvGrpSpPr/>
            <p:nvPr/>
          </p:nvGrpSpPr>
          <p:grpSpPr>
            <a:xfrm>
              <a:off x="3590310" y="3782139"/>
              <a:ext cx="2205535" cy="1637740"/>
              <a:chOff x="1383845" y="2000896"/>
              <a:chExt cx="1729274" cy="1284088"/>
            </a:xfrm>
          </p:grpSpPr>
          <p:cxnSp>
            <p:nvCxnSpPr>
              <p:cNvPr id="37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41" name="Shape 457"/>
              <p:cNvCxnSpPr/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42" name="Shape 457"/>
              <p:cNvCxnSpPr/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44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55" name="Shape 457"/>
              <p:cNvCxnSpPr/>
              <p:nvPr/>
            </p:nvCxnSpPr>
            <p:spPr>
              <a:xfrm>
                <a:off x="1950134" y="2349630"/>
                <a:ext cx="621440" cy="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68605" y="4993687"/>
              <a:ext cx="165100" cy="165100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12689" y="5419880"/>
              <a:ext cx="241300" cy="304800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21490" y="4496911"/>
              <a:ext cx="177800" cy="165100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12561" y="3534139"/>
              <a:ext cx="139700" cy="165100"/>
            </a:xfrm>
            <a:prstGeom prst="rect">
              <a:avLst/>
            </a:prstGeom>
          </p:spPr>
        </p:pic>
      </p:grpSp>
      <p:pic>
        <p:nvPicPr>
          <p:cNvPr id="48" name="Picture 4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1580" y="3013872"/>
            <a:ext cx="850900" cy="38100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7544" y="1079272"/>
            <a:ext cx="749300" cy="368300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1009430" y="3606013"/>
            <a:ext cx="29865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306C8D"/>
                </a:solidFill>
              </a:rPr>
              <a:t>expectation</a:t>
            </a:r>
            <a:r>
              <a:rPr lang="en" sz="2400" dirty="0">
                <a:solidFill>
                  <a:srgbClr val="306C8D"/>
                </a:solidFill>
              </a:rPr>
              <a:t> </a:t>
            </a:r>
            <a:r>
              <a:rPr lang="en-US" sz="2400" dirty="0" smtClean="0"/>
              <a:t>           </a:t>
            </a:r>
            <a:r>
              <a:rPr lang="en" sz="2400" dirty="0" smtClean="0"/>
              <a:t>equation for</a:t>
            </a:r>
            <a:r>
              <a:rPr lang="en-US" sz="2400" dirty="0" smtClean="0"/>
              <a:t>  </a:t>
            </a:r>
            <a:r>
              <a:rPr lang="en" sz="2400" dirty="0" smtClean="0"/>
              <a:t> </a:t>
            </a:r>
            <a:r>
              <a:rPr lang="en-US" sz="2400" dirty="0" smtClean="0"/>
              <a:t>     </a:t>
            </a:r>
            <a:r>
              <a:rPr lang="en" sz="2400" dirty="0" smtClean="0"/>
              <a:t> </a:t>
            </a:r>
            <a:endParaRPr lang="en" sz="2400" dirty="0"/>
          </a:p>
        </p:txBody>
      </p:sp>
      <p:sp>
        <p:nvSpPr>
          <p:cNvPr id="52" name="Rectangle 51"/>
          <p:cNvSpPr/>
          <p:nvPr/>
        </p:nvSpPr>
        <p:spPr>
          <a:xfrm>
            <a:off x="5208152" y="3607318"/>
            <a:ext cx="31256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42997E"/>
                </a:solidFill>
              </a:rPr>
              <a:t>optimality </a:t>
            </a:r>
            <a:r>
              <a:rPr lang="en" sz="2400" dirty="0"/>
              <a:t>equation </a:t>
            </a:r>
            <a:r>
              <a:rPr lang="en" sz="2400" dirty="0" smtClean="0"/>
              <a:t>for </a:t>
            </a:r>
            <a:endParaRPr lang="en" sz="2400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05841" y="4020795"/>
            <a:ext cx="596900" cy="36830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62128" y="4008755"/>
            <a:ext cx="749300" cy="368300"/>
          </a:xfrm>
          <a:prstGeom prst="rect">
            <a:avLst/>
          </a:prstGeom>
        </p:spPr>
      </p:pic>
      <p:sp>
        <p:nvSpPr>
          <p:cNvPr id="57" name="Shape 452"/>
          <p:cNvSpPr/>
          <p:nvPr/>
        </p:nvSpPr>
        <p:spPr>
          <a:xfrm>
            <a:off x="2738336" y="2021954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" name="Circle"/>
          <p:cNvSpPr/>
          <p:nvPr/>
        </p:nvSpPr>
        <p:spPr>
          <a:xfrm>
            <a:off x="2126345" y="1025447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9" name="Circle"/>
          <p:cNvSpPr/>
          <p:nvPr/>
        </p:nvSpPr>
        <p:spPr>
          <a:xfrm>
            <a:off x="3196494" y="2981667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0" name="Circle"/>
          <p:cNvSpPr/>
          <p:nvPr/>
        </p:nvSpPr>
        <p:spPr>
          <a:xfrm>
            <a:off x="2407015" y="2985356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1" name="Circle"/>
          <p:cNvSpPr/>
          <p:nvPr/>
        </p:nvSpPr>
        <p:spPr>
          <a:xfrm>
            <a:off x="1834184" y="2976109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2" name="Circle"/>
          <p:cNvSpPr/>
          <p:nvPr/>
        </p:nvSpPr>
        <p:spPr>
          <a:xfrm>
            <a:off x="1000011" y="2984366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3" name="Shape 452"/>
          <p:cNvSpPr/>
          <p:nvPr/>
        </p:nvSpPr>
        <p:spPr>
          <a:xfrm>
            <a:off x="1584342" y="2038295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452"/>
          <p:cNvSpPr/>
          <p:nvPr/>
        </p:nvSpPr>
        <p:spPr>
          <a:xfrm>
            <a:off x="6967779" y="2018632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Circle"/>
          <p:cNvSpPr/>
          <p:nvPr/>
        </p:nvSpPr>
        <p:spPr>
          <a:xfrm>
            <a:off x="6355788" y="1022125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6" name="Circle"/>
          <p:cNvSpPr/>
          <p:nvPr/>
        </p:nvSpPr>
        <p:spPr>
          <a:xfrm>
            <a:off x="7425937" y="2978345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7" name="Circle"/>
          <p:cNvSpPr/>
          <p:nvPr/>
        </p:nvSpPr>
        <p:spPr>
          <a:xfrm>
            <a:off x="6636458" y="2982034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8" name="Circle"/>
          <p:cNvSpPr/>
          <p:nvPr/>
        </p:nvSpPr>
        <p:spPr>
          <a:xfrm>
            <a:off x="6063627" y="2972787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9" name="Circle"/>
          <p:cNvSpPr/>
          <p:nvPr/>
        </p:nvSpPr>
        <p:spPr>
          <a:xfrm>
            <a:off x="5229454" y="2981044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0" name="Shape 452"/>
          <p:cNvSpPr/>
          <p:nvPr/>
        </p:nvSpPr>
        <p:spPr>
          <a:xfrm>
            <a:off x="5813785" y="2034973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Right Arrow 4"/>
          <p:cNvSpPr/>
          <p:nvPr/>
        </p:nvSpPr>
        <p:spPr>
          <a:xfrm>
            <a:off x="4291417" y="1849415"/>
            <a:ext cx="876220" cy="461665"/>
          </a:xfrm>
          <a:prstGeom prst="rightArrow">
            <a:avLst/>
          </a:prstGeom>
          <a:solidFill>
            <a:srgbClr val="42997E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85606" y="100794"/>
            <a:ext cx="762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087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Bellman optimality equation </a:t>
            </a:r>
            <a:r>
              <a:rPr lang="en" sz="3200" b="1" dirty="0" smtClean="0">
                <a:solidFill>
                  <a:srgbClr val="306C8D"/>
                </a:solidFill>
              </a:rPr>
              <a:t>for</a:t>
            </a:r>
            <a:endParaRPr lang="en-US" sz="3200" b="1" dirty="0">
              <a:solidFill>
                <a:srgbClr val="306C8D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94212" y="1052736"/>
            <a:ext cx="3975712" cy="2345060"/>
            <a:chOff x="3046024" y="3420644"/>
            <a:chExt cx="3975712" cy="2345060"/>
          </a:xfrm>
        </p:grpSpPr>
        <p:grpSp>
          <p:nvGrpSpPr>
            <p:cNvPr id="4" name="Group 3"/>
            <p:cNvGrpSpPr/>
            <p:nvPr/>
          </p:nvGrpSpPr>
          <p:grpSpPr>
            <a:xfrm>
              <a:off x="3590310" y="3782139"/>
              <a:ext cx="2205535" cy="1637740"/>
              <a:chOff x="1383845" y="2000896"/>
              <a:chExt cx="1729274" cy="1284088"/>
            </a:xfrm>
          </p:grpSpPr>
          <p:cxnSp>
            <p:nvCxnSpPr>
              <p:cNvPr id="6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0" name="Shape 457"/>
              <p:cNvCxnSpPr>
                <a:stCxn id="26" idx="5"/>
              </p:cNvCxnSpPr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1" name="Shape 457"/>
              <p:cNvCxnSpPr>
                <a:stCxn id="26" idx="3"/>
              </p:cNvCxnSpPr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3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</p:grp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68605" y="4993687"/>
              <a:ext cx="165100" cy="16510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46024" y="5419880"/>
              <a:ext cx="241300" cy="30480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21490" y="4496911"/>
              <a:ext cx="177800" cy="16510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12561" y="3534139"/>
              <a:ext cx="139700" cy="16510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95264" y="3420644"/>
              <a:ext cx="774700" cy="368300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145436" y="5384704"/>
              <a:ext cx="876300" cy="381000"/>
            </a:xfrm>
            <a:prstGeom prst="rect">
              <a:avLst/>
            </a:prstGeom>
          </p:spPr>
        </p:pic>
      </p:grpSp>
      <p:grpSp>
        <p:nvGrpSpPr>
          <p:cNvPr id="29" name="Group 28"/>
          <p:cNvGrpSpPr/>
          <p:nvPr/>
        </p:nvGrpSpPr>
        <p:grpSpPr>
          <a:xfrm>
            <a:off x="4966853" y="1183208"/>
            <a:ext cx="2683156" cy="2190541"/>
            <a:chOff x="3112689" y="3534139"/>
            <a:chExt cx="2683156" cy="2190541"/>
          </a:xfrm>
        </p:grpSpPr>
        <p:grpSp>
          <p:nvGrpSpPr>
            <p:cNvPr id="30" name="Group 29"/>
            <p:cNvGrpSpPr/>
            <p:nvPr/>
          </p:nvGrpSpPr>
          <p:grpSpPr>
            <a:xfrm>
              <a:off x="3590310" y="3782139"/>
              <a:ext cx="2205535" cy="1637740"/>
              <a:chOff x="1383845" y="2000896"/>
              <a:chExt cx="1729274" cy="1284088"/>
            </a:xfrm>
          </p:grpSpPr>
          <p:cxnSp>
            <p:nvCxnSpPr>
              <p:cNvPr id="37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41" name="Shape 457"/>
              <p:cNvCxnSpPr/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42" name="Shape 457"/>
              <p:cNvCxnSpPr/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44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68605" y="4993687"/>
              <a:ext cx="165100" cy="165100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12689" y="5419880"/>
              <a:ext cx="241300" cy="304800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21490" y="4496911"/>
              <a:ext cx="177800" cy="165100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12561" y="3534139"/>
              <a:ext cx="139700" cy="165100"/>
            </a:xfrm>
            <a:prstGeom prst="rect">
              <a:avLst/>
            </a:prstGeom>
          </p:spPr>
        </p:pic>
      </p:grpSp>
      <p:pic>
        <p:nvPicPr>
          <p:cNvPr id="48" name="Picture 4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1580" y="3013872"/>
            <a:ext cx="850900" cy="38100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7544" y="1079272"/>
            <a:ext cx="749300" cy="368300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1009430" y="3606013"/>
            <a:ext cx="29158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306C8D"/>
                </a:solidFill>
              </a:rPr>
              <a:t>expectation</a:t>
            </a:r>
            <a:r>
              <a:rPr lang="en" sz="2400" dirty="0"/>
              <a:t> </a:t>
            </a:r>
            <a:r>
              <a:rPr lang="en-US" sz="2400" dirty="0" smtClean="0"/>
              <a:t>           </a:t>
            </a:r>
            <a:r>
              <a:rPr lang="en" sz="2400" dirty="0" smtClean="0"/>
              <a:t>equation for</a:t>
            </a:r>
            <a:r>
              <a:rPr lang="en-US" sz="2400" dirty="0" smtClean="0"/>
              <a:t>  </a:t>
            </a:r>
            <a:r>
              <a:rPr lang="en" sz="2400" dirty="0" smtClean="0"/>
              <a:t> </a:t>
            </a:r>
            <a:r>
              <a:rPr lang="en-US" sz="2400" dirty="0" smtClean="0"/>
              <a:t>     </a:t>
            </a:r>
            <a:r>
              <a:rPr lang="en" sz="2400" dirty="0" smtClean="0"/>
              <a:t> </a:t>
            </a:r>
            <a:endParaRPr lang="en" sz="2400" dirty="0"/>
          </a:p>
        </p:txBody>
      </p:sp>
      <p:sp>
        <p:nvSpPr>
          <p:cNvPr id="52" name="Rectangle 51"/>
          <p:cNvSpPr/>
          <p:nvPr/>
        </p:nvSpPr>
        <p:spPr>
          <a:xfrm>
            <a:off x="5208152" y="3607318"/>
            <a:ext cx="31256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42997E"/>
                </a:solidFill>
              </a:rPr>
              <a:t>optimality </a:t>
            </a:r>
            <a:r>
              <a:rPr lang="en" sz="2400" dirty="0"/>
              <a:t>equation </a:t>
            </a:r>
            <a:r>
              <a:rPr lang="en" sz="2400" dirty="0" smtClean="0"/>
              <a:t>for </a:t>
            </a:r>
            <a:endParaRPr lang="en" sz="2400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05841" y="4020795"/>
            <a:ext cx="596900" cy="36830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62128" y="4008755"/>
            <a:ext cx="749300" cy="368300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83724" y="4758058"/>
            <a:ext cx="6019800" cy="825500"/>
          </a:xfrm>
          <a:prstGeom prst="rect">
            <a:avLst/>
          </a:prstGeom>
        </p:spPr>
      </p:pic>
      <p:sp>
        <p:nvSpPr>
          <p:cNvPr id="57" name="Shape 452"/>
          <p:cNvSpPr/>
          <p:nvPr/>
        </p:nvSpPr>
        <p:spPr>
          <a:xfrm>
            <a:off x="2738336" y="2021954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" name="Circle"/>
          <p:cNvSpPr/>
          <p:nvPr/>
        </p:nvSpPr>
        <p:spPr>
          <a:xfrm>
            <a:off x="2126345" y="1025447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9" name="Circle"/>
          <p:cNvSpPr/>
          <p:nvPr/>
        </p:nvSpPr>
        <p:spPr>
          <a:xfrm>
            <a:off x="3196494" y="2981667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0" name="Circle"/>
          <p:cNvSpPr/>
          <p:nvPr/>
        </p:nvSpPr>
        <p:spPr>
          <a:xfrm>
            <a:off x="2407015" y="2985356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1" name="Circle"/>
          <p:cNvSpPr/>
          <p:nvPr/>
        </p:nvSpPr>
        <p:spPr>
          <a:xfrm>
            <a:off x="1834184" y="2976109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2" name="Circle"/>
          <p:cNvSpPr/>
          <p:nvPr/>
        </p:nvSpPr>
        <p:spPr>
          <a:xfrm>
            <a:off x="1000011" y="2984366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3" name="Shape 452"/>
          <p:cNvSpPr/>
          <p:nvPr/>
        </p:nvSpPr>
        <p:spPr>
          <a:xfrm>
            <a:off x="1584342" y="2038295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452"/>
          <p:cNvSpPr/>
          <p:nvPr/>
        </p:nvSpPr>
        <p:spPr>
          <a:xfrm>
            <a:off x="6967779" y="2018632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Circle"/>
          <p:cNvSpPr/>
          <p:nvPr/>
        </p:nvSpPr>
        <p:spPr>
          <a:xfrm>
            <a:off x="6355788" y="1022125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6" name="Circle"/>
          <p:cNvSpPr/>
          <p:nvPr/>
        </p:nvSpPr>
        <p:spPr>
          <a:xfrm>
            <a:off x="7425937" y="2978345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7" name="Circle"/>
          <p:cNvSpPr/>
          <p:nvPr/>
        </p:nvSpPr>
        <p:spPr>
          <a:xfrm>
            <a:off x="6636458" y="2982034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8" name="Circle"/>
          <p:cNvSpPr/>
          <p:nvPr/>
        </p:nvSpPr>
        <p:spPr>
          <a:xfrm>
            <a:off x="6063627" y="2972787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9" name="Circle"/>
          <p:cNvSpPr/>
          <p:nvPr/>
        </p:nvSpPr>
        <p:spPr>
          <a:xfrm>
            <a:off x="5229454" y="2981044"/>
            <a:ext cx="456301" cy="456301"/>
          </a:xfrm>
          <a:prstGeom prst="ellipse">
            <a:avLst/>
          </a:prstGeom>
          <a:solidFill>
            <a:srgbClr val="42997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0" name="Shape 452"/>
          <p:cNvSpPr/>
          <p:nvPr/>
        </p:nvSpPr>
        <p:spPr>
          <a:xfrm>
            <a:off x="5813785" y="2034973"/>
            <a:ext cx="343643" cy="343643"/>
          </a:xfrm>
          <a:prstGeom prst="ellipse">
            <a:avLst/>
          </a:prstGeom>
          <a:solidFill>
            <a:srgbClr val="306C8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Right Arrow 4"/>
          <p:cNvSpPr/>
          <p:nvPr/>
        </p:nvSpPr>
        <p:spPr>
          <a:xfrm>
            <a:off x="4291417" y="1849415"/>
            <a:ext cx="876220" cy="461665"/>
          </a:xfrm>
          <a:prstGeom prst="rightArrow">
            <a:avLst/>
          </a:prstGeom>
          <a:solidFill>
            <a:srgbClr val="42997E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10970" y="5559267"/>
            <a:ext cx="6375400" cy="86360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985606" y="100794"/>
            <a:ext cx="762000" cy="419100"/>
          </a:xfrm>
          <a:prstGeom prst="rect">
            <a:avLst/>
          </a:prstGeom>
        </p:spPr>
      </p:pic>
      <p:cxnSp>
        <p:nvCxnSpPr>
          <p:cNvPr id="71" name="Shape 457"/>
          <p:cNvCxnSpPr/>
          <p:nvPr/>
        </p:nvCxnSpPr>
        <p:spPr>
          <a:xfrm>
            <a:off x="6166725" y="1875987"/>
            <a:ext cx="792591" cy="0"/>
          </a:xfrm>
          <a:prstGeom prst="straightConnector1">
            <a:avLst/>
          </a:prstGeom>
          <a:noFill/>
          <a:ln w="25400" cap="flat" cmpd="sng">
            <a:solidFill>
              <a:srgbClr val="52ADC8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72" name="TextBox 71"/>
          <p:cNvSpPr txBox="1"/>
          <p:nvPr/>
        </p:nvSpPr>
        <p:spPr>
          <a:xfrm>
            <a:off x="6205323" y="1796594"/>
            <a:ext cx="732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42997E"/>
                </a:solidFill>
              </a:rPr>
              <a:t>max</a:t>
            </a:r>
            <a:endParaRPr lang="en-US" sz="2400" dirty="0">
              <a:solidFill>
                <a:srgbClr val="42997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8265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Bellman optimality equation </a:t>
            </a:r>
            <a:r>
              <a:rPr lang="en" sz="3200" b="1" dirty="0" smtClean="0">
                <a:solidFill>
                  <a:srgbClr val="306C8D"/>
                </a:solidFill>
              </a:rPr>
              <a:t>for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009430" y="3606013"/>
            <a:ext cx="31305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306C8D"/>
                </a:solidFill>
              </a:rPr>
              <a:t>expectation</a:t>
            </a:r>
            <a:r>
              <a:rPr lang="en" sz="2400" dirty="0"/>
              <a:t> </a:t>
            </a:r>
            <a:r>
              <a:rPr lang="en-US" sz="2400" dirty="0" smtClean="0"/>
              <a:t>           </a:t>
            </a:r>
            <a:r>
              <a:rPr lang="en" sz="2400" dirty="0" smtClean="0"/>
              <a:t>equation for</a:t>
            </a:r>
            <a:r>
              <a:rPr lang="en-US" sz="2400" dirty="0" smtClean="0"/>
              <a:t>  </a:t>
            </a:r>
            <a:r>
              <a:rPr lang="en" sz="2400" dirty="0" smtClean="0"/>
              <a:t> </a:t>
            </a:r>
            <a:r>
              <a:rPr lang="en-US" sz="2400" dirty="0" smtClean="0"/>
              <a:t>     </a:t>
            </a:r>
            <a:r>
              <a:rPr lang="en" sz="2400" dirty="0" smtClean="0"/>
              <a:t> </a:t>
            </a:r>
            <a:endParaRPr lang="en" sz="2400" dirty="0"/>
          </a:p>
        </p:txBody>
      </p:sp>
      <p:sp>
        <p:nvSpPr>
          <p:cNvPr id="52" name="Rectangle 51"/>
          <p:cNvSpPr/>
          <p:nvPr/>
        </p:nvSpPr>
        <p:spPr>
          <a:xfrm>
            <a:off x="5208152" y="3607318"/>
            <a:ext cx="31256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42997E"/>
                </a:solidFill>
              </a:rPr>
              <a:t>optimality </a:t>
            </a:r>
            <a:r>
              <a:rPr lang="en" sz="2400" dirty="0"/>
              <a:t>equation </a:t>
            </a:r>
            <a:r>
              <a:rPr lang="en" sz="2400" dirty="0" smtClean="0"/>
              <a:t>for </a:t>
            </a:r>
            <a:endParaRPr lang="en" sz="2400" dirty="0"/>
          </a:p>
        </p:txBody>
      </p:sp>
      <p:grpSp>
        <p:nvGrpSpPr>
          <p:cNvPr id="69" name="Group 68"/>
          <p:cNvGrpSpPr/>
          <p:nvPr/>
        </p:nvGrpSpPr>
        <p:grpSpPr>
          <a:xfrm>
            <a:off x="601533" y="1126475"/>
            <a:ext cx="4086514" cy="2303863"/>
            <a:chOff x="628720" y="1091752"/>
            <a:chExt cx="4086514" cy="2303863"/>
          </a:xfrm>
        </p:grpSpPr>
        <p:grpSp>
          <p:nvGrpSpPr>
            <p:cNvPr id="70" name="Group 69"/>
            <p:cNvGrpSpPr/>
            <p:nvPr/>
          </p:nvGrpSpPr>
          <p:grpSpPr>
            <a:xfrm>
              <a:off x="1117591" y="1120914"/>
              <a:ext cx="2549178" cy="2274701"/>
              <a:chOff x="1249126" y="1770917"/>
              <a:chExt cx="1998711" cy="1783504"/>
            </a:xfrm>
          </p:grpSpPr>
          <p:cxnSp>
            <p:nvCxnSpPr>
              <p:cNvPr id="77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78" name="Shape 452"/>
              <p:cNvSpPr/>
              <p:nvPr/>
            </p:nvSpPr>
            <p:spPr>
              <a:xfrm>
                <a:off x="2123093" y="1770917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79" name="Shape 452"/>
              <p:cNvSpPr/>
              <p:nvPr/>
            </p:nvSpPr>
            <p:spPr>
              <a:xfrm>
                <a:off x="1249126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80" name="Shape 452"/>
              <p:cNvSpPr/>
              <p:nvPr/>
            </p:nvSpPr>
            <p:spPr>
              <a:xfrm>
                <a:off x="2978400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cxnSp>
            <p:nvCxnSpPr>
              <p:cNvPr id="81" name="Shape 457"/>
              <p:cNvCxnSpPr/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82" name="Shape 457"/>
              <p:cNvCxnSpPr/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83" name="Circle"/>
              <p:cNvSpPr/>
              <p:nvPr/>
            </p:nvSpPr>
            <p:spPr>
              <a:xfrm>
                <a:off x="2509759" y="2471224"/>
                <a:ext cx="357768" cy="357768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cxnSp>
            <p:nvCxnSpPr>
              <p:cNvPr id="84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85" name="Shape 452"/>
              <p:cNvSpPr/>
              <p:nvPr/>
            </p:nvSpPr>
            <p:spPr>
              <a:xfrm>
                <a:off x="1897198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86" name="Circle"/>
              <p:cNvSpPr/>
              <p:nvPr/>
            </p:nvSpPr>
            <p:spPr>
              <a:xfrm>
                <a:off x="1627100" y="2471936"/>
                <a:ext cx="356344" cy="356344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Shape 452"/>
              <p:cNvSpPr/>
              <p:nvPr/>
            </p:nvSpPr>
            <p:spPr>
              <a:xfrm>
                <a:off x="2347841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9048" y="1626881"/>
              <a:ext cx="165100" cy="165100"/>
            </a:xfrm>
            <a:prstGeom prst="rect">
              <a:avLst/>
            </a:prstGeom>
          </p:spPr>
        </p:pic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96540" y="2031070"/>
              <a:ext cx="241300" cy="304800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8720" y="2742271"/>
              <a:ext cx="626679" cy="336550"/>
            </a:xfrm>
            <a:prstGeom prst="rect">
              <a:avLst/>
            </a:prstGeom>
          </p:spPr>
        </p:pic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88223" y="1221004"/>
              <a:ext cx="495300" cy="241300"/>
            </a:xfrm>
            <a:prstGeom prst="rect">
              <a:avLst/>
            </a:prstGeom>
          </p:spPr>
        </p:pic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673372" y="1091752"/>
              <a:ext cx="1092200" cy="368300"/>
            </a:xfrm>
            <a:prstGeom prst="rect">
              <a:avLst/>
            </a:prstGeom>
          </p:spPr>
        </p:pic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09254" y="2736681"/>
              <a:ext cx="1205980" cy="354700"/>
            </a:xfrm>
            <a:prstGeom prst="rect">
              <a:avLst/>
            </a:prstGeom>
          </p:spPr>
        </p:pic>
      </p:grpSp>
      <p:grpSp>
        <p:nvGrpSpPr>
          <p:cNvPr id="88" name="Group 87"/>
          <p:cNvGrpSpPr/>
          <p:nvPr/>
        </p:nvGrpSpPr>
        <p:grpSpPr>
          <a:xfrm>
            <a:off x="4968078" y="1162235"/>
            <a:ext cx="2919365" cy="2274701"/>
            <a:chOff x="747404" y="1120914"/>
            <a:chExt cx="2919365" cy="2274701"/>
          </a:xfrm>
        </p:grpSpPr>
        <p:grpSp>
          <p:nvGrpSpPr>
            <p:cNvPr id="89" name="Group 88"/>
            <p:cNvGrpSpPr/>
            <p:nvPr/>
          </p:nvGrpSpPr>
          <p:grpSpPr>
            <a:xfrm>
              <a:off x="1117591" y="1120914"/>
              <a:ext cx="2549178" cy="2274701"/>
              <a:chOff x="1249126" y="1770917"/>
              <a:chExt cx="1998711" cy="1783504"/>
            </a:xfrm>
          </p:grpSpPr>
          <p:cxnSp>
            <p:nvCxnSpPr>
              <p:cNvPr id="96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97" name="Shape 452"/>
              <p:cNvSpPr/>
              <p:nvPr/>
            </p:nvSpPr>
            <p:spPr>
              <a:xfrm>
                <a:off x="2123093" y="1770917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98" name="Shape 452"/>
              <p:cNvSpPr/>
              <p:nvPr/>
            </p:nvSpPr>
            <p:spPr>
              <a:xfrm>
                <a:off x="1249126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99" name="Shape 452"/>
              <p:cNvSpPr/>
              <p:nvPr/>
            </p:nvSpPr>
            <p:spPr>
              <a:xfrm>
                <a:off x="2978400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cxnSp>
            <p:nvCxnSpPr>
              <p:cNvPr id="100" name="Shape 457"/>
              <p:cNvCxnSpPr/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01" name="Shape 457"/>
              <p:cNvCxnSpPr/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102" name="Circle"/>
              <p:cNvSpPr/>
              <p:nvPr/>
            </p:nvSpPr>
            <p:spPr>
              <a:xfrm>
                <a:off x="2509759" y="2471224"/>
                <a:ext cx="357768" cy="357768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cxnSp>
            <p:nvCxnSpPr>
              <p:cNvPr id="103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104" name="Shape 452"/>
              <p:cNvSpPr/>
              <p:nvPr/>
            </p:nvSpPr>
            <p:spPr>
              <a:xfrm>
                <a:off x="1897198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05" name="Circle"/>
              <p:cNvSpPr/>
              <p:nvPr/>
            </p:nvSpPr>
            <p:spPr>
              <a:xfrm>
                <a:off x="1627100" y="2471936"/>
                <a:ext cx="356344" cy="356344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06" name="Shape 452"/>
              <p:cNvSpPr/>
              <p:nvPr/>
            </p:nvSpPr>
            <p:spPr>
              <a:xfrm>
                <a:off x="2347841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9048" y="1626881"/>
              <a:ext cx="165100" cy="165100"/>
            </a:xfrm>
            <a:prstGeom prst="rect">
              <a:avLst/>
            </a:prstGeom>
          </p:spPr>
        </p:pic>
        <p:pic>
          <p:nvPicPr>
            <p:cNvPr id="91" name="Picture 9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96540" y="2031070"/>
              <a:ext cx="241300" cy="304800"/>
            </a:xfrm>
            <a:prstGeom prst="rect">
              <a:avLst/>
            </a:prstGeom>
          </p:spPr>
        </p:pic>
        <p:pic>
          <p:nvPicPr>
            <p:cNvPr id="92" name="Picture 9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7404" y="2743611"/>
              <a:ext cx="626679" cy="336550"/>
            </a:xfrm>
            <a:prstGeom prst="rect">
              <a:avLst/>
            </a:prstGeom>
          </p:spPr>
        </p:pic>
        <p:pic>
          <p:nvPicPr>
            <p:cNvPr id="93" name="Picture 9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88223" y="1221004"/>
              <a:ext cx="495300" cy="241300"/>
            </a:xfrm>
            <a:prstGeom prst="rect">
              <a:avLst/>
            </a:prstGeom>
          </p:spPr>
        </p:pic>
      </p:grpSp>
      <p:pic>
        <p:nvPicPr>
          <p:cNvPr id="24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71945" y="4005735"/>
            <a:ext cx="914400" cy="3683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0400" y="3993352"/>
            <a:ext cx="1066800" cy="3683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85606" y="100794"/>
            <a:ext cx="762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82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Bellman optimality equation </a:t>
            </a:r>
            <a:r>
              <a:rPr lang="en" sz="3200" b="1" dirty="0" smtClean="0">
                <a:solidFill>
                  <a:srgbClr val="306C8D"/>
                </a:solidFill>
              </a:rPr>
              <a:t>for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009430" y="3606013"/>
            <a:ext cx="31305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306C8D"/>
                </a:solidFill>
              </a:rPr>
              <a:t>expectation</a:t>
            </a:r>
            <a:r>
              <a:rPr lang="en" sz="2400" dirty="0">
                <a:solidFill>
                  <a:srgbClr val="306C8D"/>
                </a:solidFill>
              </a:rPr>
              <a:t> </a:t>
            </a:r>
            <a:r>
              <a:rPr lang="en-US" sz="2400" dirty="0" smtClean="0">
                <a:solidFill>
                  <a:srgbClr val="306C8D"/>
                </a:solidFill>
              </a:rPr>
              <a:t>     </a:t>
            </a:r>
            <a:r>
              <a:rPr lang="en-US" sz="2400" dirty="0" smtClean="0"/>
              <a:t>      </a:t>
            </a:r>
            <a:r>
              <a:rPr lang="en" sz="2400" dirty="0" smtClean="0"/>
              <a:t>equation for</a:t>
            </a:r>
            <a:r>
              <a:rPr lang="en-US" sz="2400" dirty="0" smtClean="0"/>
              <a:t>  </a:t>
            </a:r>
            <a:r>
              <a:rPr lang="en" sz="2400" dirty="0" smtClean="0"/>
              <a:t> </a:t>
            </a:r>
            <a:r>
              <a:rPr lang="en-US" sz="2400" dirty="0" smtClean="0"/>
              <a:t>     </a:t>
            </a:r>
            <a:r>
              <a:rPr lang="en" sz="2400" dirty="0" smtClean="0"/>
              <a:t> </a:t>
            </a:r>
            <a:endParaRPr lang="en" sz="2400" dirty="0"/>
          </a:p>
        </p:txBody>
      </p:sp>
      <p:sp>
        <p:nvSpPr>
          <p:cNvPr id="52" name="Rectangle 51"/>
          <p:cNvSpPr/>
          <p:nvPr/>
        </p:nvSpPr>
        <p:spPr>
          <a:xfrm>
            <a:off x="5208152" y="3607318"/>
            <a:ext cx="31256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42997E"/>
                </a:solidFill>
              </a:rPr>
              <a:t>optimality </a:t>
            </a:r>
            <a:r>
              <a:rPr lang="en" sz="2400" dirty="0"/>
              <a:t>equation </a:t>
            </a:r>
            <a:r>
              <a:rPr lang="en" sz="2400" dirty="0" smtClean="0"/>
              <a:t>for </a:t>
            </a:r>
            <a:endParaRPr lang="en" sz="2400" dirty="0"/>
          </a:p>
        </p:txBody>
      </p:sp>
      <p:grpSp>
        <p:nvGrpSpPr>
          <p:cNvPr id="69" name="Group 68"/>
          <p:cNvGrpSpPr/>
          <p:nvPr/>
        </p:nvGrpSpPr>
        <p:grpSpPr>
          <a:xfrm>
            <a:off x="601533" y="1126475"/>
            <a:ext cx="4086514" cy="2303863"/>
            <a:chOff x="628720" y="1091752"/>
            <a:chExt cx="4086514" cy="2303863"/>
          </a:xfrm>
        </p:grpSpPr>
        <p:grpSp>
          <p:nvGrpSpPr>
            <p:cNvPr id="70" name="Group 69"/>
            <p:cNvGrpSpPr/>
            <p:nvPr/>
          </p:nvGrpSpPr>
          <p:grpSpPr>
            <a:xfrm>
              <a:off x="1117591" y="1120914"/>
              <a:ext cx="2549178" cy="2274701"/>
              <a:chOff x="1249126" y="1770917"/>
              <a:chExt cx="1998711" cy="1783504"/>
            </a:xfrm>
          </p:grpSpPr>
          <p:cxnSp>
            <p:nvCxnSpPr>
              <p:cNvPr id="77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78" name="Shape 452"/>
              <p:cNvSpPr/>
              <p:nvPr/>
            </p:nvSpPr>
            <p:spPr>
              <a:xfrm>
                <a:off x="2123093" y="1770917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79" name="Shape 452"/>
              <p:cNvSpPr/>
              <p:nvPr/>
            </p:nvSpPr>
            <p:spPr>
              <a:xfrm>
                <a:off x="1249126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80" name="Shape 452"/>
              <p:cNvSpPr/>
              <p:nvPr/>
            </p:nvSpPr>
            <p:spPr>
              <a:xfrm>
                <a:off x="2978400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cxnSp>
            <p:nvCxnSpPr>
              <p:cNvPr id="81" name="Shape 457"/>
              <p:cNvCxnSpPr/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82" name="Shape 457"/>
              <p:cNvCxnSpPr/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83" name="Circle"/>
              <p:cNvSpPr/>
              <p:nvPr/>
            </p:nvSpPr>
            <p:spPr>
              <a:xfrm>
                <a:off x="2509759" y="2471224"/>
                <a:ext cx="357768" cy="357768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cxnSp>
            <p:nvCxnSpPr>
              <p:cNvPr id="84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85" name="Shape 452"/>
              <p:cNvSpPr/>
              <p:nvPr/>
            </p:nvSpPr>
            <p:spPr>
              <a:xfrm>
                <a:off x="1897198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86" name="Circle"/>
              <p:cNvSpPr/>
              <p:nvPr/>
            </p:nvSpPr>
            <p:spPr>
              <a:xfrm>
                <a:off x="1627100" y="2471936"/>
                <a:ext cx="356344" cy="356344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Shape 452"/>
              <p:cNvSpPr/>
              <p:nvPr/>
            </p:nvSpPr>
            <p:spPr>
              <a:xfrm>
                <a:off x="2347841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9048" y="1626881"/>
              <a:ext cx="165100" cy="165100"/>
            </a:xfrm>
            <a:prstGeom prst="rect">
              <a:avLst/>
            </a:prstGeom>
          </p:spPr>
        </p:pic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96540" y="2031070"/>
              <a:ext cx="241300" cy="304800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8720" y="2742271"/>
              <a:ext cx="626679" cy="336550"/>
            </a:xfrm>
            <a:prstGeom prst="rect">
              <a:avLst/>
            </a:prstGeom>
          </p:spPr>
        </p:pic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88223" y="1221004"/>
              <a:ext cx="495300" cy="241300"/>
            </a:xfrm>
            <a:prstGeom prst="rect">
              <a:avLst/>
            </a:prstGeom>
          </p:spPr>
        </p:pic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673372" y="1091752"/>
              <a:ext cx="1092200" cy="368300"/>
            </a:xfrm>
            <a:prstGeom prst="rect">
              <a:avLst/>
            </a:prstGeom>
          </p:spPr>
        </p:pic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09254" y="2736681"/>
              <a:ext cx="1205980" cy="354700"/>
            </a:xfrm>
            <a:prstGeom prst="rect">
              <a:avLst/>
            </a:prstGeom>
          </p:spPr>
        </p:pic>
      </p:grpSp>
      <p:grpSp>
        <p:nvGrpSpPr>
          <p:cNvPr id="88" name="Group 87"/>
          <p:cNvGrpSpPr/>
          <p:nvPr/>
        </p:nvGrpSpPr>
        <p:grpSpPr>
          <a:xfrm>
            <a:off x="4968078" y="1162235"/>
            <a:ext cx="2919365" cy="2274701"/>
            <a:chOff x="747404" y="1120914"/>
            <a:chExt cx="2919365" cy="2274701"/>
          </a:xfrm>
        </p:grpSpPr>
        <p:grpSp>
          <p:nvGrpSpPr>
            <p:cNvPr id="89" name="Group 88"/>
            <p:cNvGrpSpPr/>
            <p:nvPr/>
          </p:nvGrpSpPr>
          <p:grpSpPr>
            <a:xfrm>
              <a:off x="1117591" y="1120914"/>
              <a:ext cx="2549178" cy="2274701"/>
              <a:chOff x="1249126" y="1770917"/>
              <a:chExt cx="1998711" cy="1783504"/>
            </a:xfrm>
          </p:grpSpPr>
          <p:cxnSp>
            <p:nvCxnSpPr>
              <p:cNvPr id="96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97" name="Shape 452"/>
              <p:cNvSpPr/>
              <p:nvPr/>
            </p:nvSpPr>
            <p:spPr>
              <a:xfrm>
                <a:off x="2123093" y="1770917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98" name="Shape 452"/>
              <p:cNvSpPr/>
              <p:nvPr/>
            </p:nvSpPr>
            <p:spPr>
              <a:xfrm>
                <a:off x="1249126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99" name="Shape 452"/>
              <p:cNvSpPr/>
              <p:nvPr/>
            </p:nvSpPr>
            <p:spPr>
              <a:xfrm>
                <a:off x="2978400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cxnSp>
            <p:nvCxnSpPr>
              <p:cNvPr id="100" name="Shape 457"/>
              <p:cNvCxnSpPr/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01" name="Shape 457"/>
              <p:cNvCxnSpPr/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102" name="Circle"/>
              <p:cNvSpPr/>
              <p:nvPr/>
            </p:nvSpPr>
            <p:spPr>
              <a:xfrm>
                <a:off x="2509759" y="2471224"/>
                <a:ext cx="357768" cy="357768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cxnSp>
            <p:nvCxnSpPr>
              <p:cNvPr id="103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104" name="Shape 452"/>
              <p:cNvSpPr/>
              <p:nvPr/>
            </p:nvSpPr>
            <p:spPr>
              <a:xfrm>
                <a:off x="1897198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05" name="Circle"/>
              <p:cNvSpPr/>
              <p:nvPr/>
            </p:nvSpPr>
            <p:spPr>
              <a:xfrm>
                <a:off x="1627100" y="2471936"/>
                <a:ext cx="356344" cy="356344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06" name="Shape 452"/>
              <p:cNvSpPr/>
              <p:nvPr/>
            </p:nvSpPr>
            <p:spPr>
              <a:xfrm>
                <a:off x="2347841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9048" y="1626881"/>
              <a:ext cx="165100" cy="165100"/>
            </a:xfrm>
            <a:prstGeom prst="rect">
              <a:avLst/>
            </a:prstGeom>
          </p:spPr>
        </p:pic>
        <p:pic>
          <p:nvPicPr>
            <p:cNvPr id="91" name="Picture 9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96540" y="2031070"/>
              <a:ext cx="241300" cy="304800"/>
            </a:xfrm>
            <a:prstGeom prst="rect">
              <a:avLst/>
            </a:prstGeom>
          </p:spPr>
        </p:pic>
        <p:pic>
          <p:nvPicPr>
            <p:cNvPr id="92" name="Picture 9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7404" y="2743611"/>
              <a:ext cx="626679" cy="336550"/>
            </a:xfrm>
            <a:prstGeom prst="rect">
              <a:avLst/>
            </a:prstGeom>
          </p:spPr>
        </p:pic>
        <p:pic>
          <p:nvPicPr>
            <p:cNvPr id="93" name="Picture 9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88223" y="1221004"/>
              <a:ext cx="495300" cy="241300"/>
            </a:xfrm>
            <a:prstGeom prst="rect">
              <a:avLst/>
            </a:prstGeom>
          </p:spPr>
        </p:pic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65707" y="2746072"/>
            <a:ext cx="1224907" cy="36747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45310" y="1124744"/>
            <a:ext cx="1066800" cy="368300"/>
          </a:xfrm>
          <a:prstGeom prst="rect">
            <a:avLst/>
          </a:prstGeom>
        </p:spPr>
      </p:pic>
      <p:sp>
        <p:nvSpPr>
          <p:cNvPr id="107" name="TextBox 106"/>
          <p:cNvSpPr txBox="1"/>
          <p:nvPr/>
        </p:nvSpPr>
        <p:spPr>
          <a:xfrm>
            <a:off x="6947886" y="2753940"/>
            <a:ext cx="732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solidFill>
                  <a:srgbClr val="42997E"/>
                </a:solidFill>
              </a:rPr>
              <a:t>max</a:t>
            </a:r>
            <a:endParaRPr lang="en-US" sz="2400">
              <a:solidFill>
                <a:srgbClr val="42997E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5557664" y="2753940"/>
            <a:ext cx="732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solidFill>
                  <a:srgbClr val="42997E"/>
                </a:solidFill>
              </a:rPr>
              <a:t>max</a:t>
            </a:r>
            <a:endParaRPr lang="en-US" sz="2400">
              <a:solidFill>
                <a:srgbClr val="42997E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71945" y="4005735"/>
            <a:ext cx="914400" cy="3683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10400" y="3993352"/>
            <a:ext cx="1066800" cy="3683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68221" y="75604"/>
            <a:ext cx="1130300" cy="419100"/>
          </a:xfrm>
          <a:prstGeom prst="rect">
            <a:avLst/>
          </a:prstGeom>
        </p:spPr>
      </p:pic>
      <p:cxnSp>
        <p:nvCxnSpPr>
          <p:cNvPr id="48" name="Shape 457"/>
          <p:cNvCxnSpPr/>
          <p:nvPr/>
        </p:nvCxnSpPr>
        <p:spPr>
          <a:xfrm>
            <a:off x="5652120" y="2852936"/>
            <a:ext cx="600517" cy="0"/>
          </a:xfrm>
          <a:prstGeom prst="straightConnector1">
            <a:avLst/>
          </a:prstGeom>
          <a:noFill/>
          <a:ln w="25400" cap="flat" cmpd="sng">
            <a:solidFill>
              <a:srgbClr val="52ADC8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3" name="Shape 457"/>
          <p:cNvCxnSpPr/>
          <p:nvPr/>
        </p:nvCxnSpPr>
        <p:spPr>
          <a:xfrm>
            <a:off x="6982232" y="2852936"/>
            <a:ext cx="600517" cy="0"/>
          </a:xfrm>
          <a:prstGeom prst="straightConnector1">
            <a:avLst/>
          </a:prstGeom>
          <a:noFill/>
          <a:ln w="25400" cap="flat" cmpd="sng">
            <a:solidFill>
              <a:srgbClr val="52ADC8"/>
            </a:solidFill>
            <a:prstDash val="solid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713542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Bellman optimality equation </a:t>
            </a:r>
            <a:r>
              <a:rPr lang="en" sz="3200" b="1" dirty="0" smtClean="0">
                <a:solidFill>
                  <a:srgbClr val="306C8D"/>
                </a:solidFill>
              </a:rPr>
              <a:t>for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009430" y="3606013"/>
            <a:ext cx="29865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306C8D"/>
                </a:solidFill>
              </a:rPr>
              <a:t>expectation</a:t>
            </a:r>
            <a:r>
              <a:rPr lang="en" sz="2400" dirty="0">
                <a:solidFill>
                  <a:srgbClr val="306C8D"/>
                </a:solidFill>
              </a:rPr>
              <a:t> </a:t>
            </a:r>
            <a:r>
              <a:rPr lang="en-US" sz="2400" dirty="0" smtClean="0">
                <a:solidFill>
                  <a:srgbClr val="306C8D"/>
                </a:solidFill>
              </a:rPr>
              <a:t>      </a:t>
            </a:r>
            <a:r>
              <a:rPr lang="en-US" sz="2400" dirty="0" smtClean="0"/>
              <a:t>     </a:t>
            </a:r>
            <a:r>
              <a:rPr lang="en" sz="2400" dirty="0" smtClean="0"/>
              <a:t>equation for</a:t>
            </a:r>
            <a:r>
              <a:rPr lang="en-US" sz="2400" dirty="0" smtClean="0"/>
              <a:t>  </a:t>
            </a:r>
            <a:r>
              <a:rPr lang="en" sz="2400" dirty="0" smtClean="0"/>
              <a:t> </a:t>
            </a:r>
            <a:r>
              <a:rPr lang="en-US" sz="2400" dirty="0" smtClean="0"/>
              <a:t>     </a:t>
            </a:r>
            <a:r>
              <a:rPr lang="en" sz="2400" dirty="0" smtClean="0"/>
              <a:t> </a:t>
            </a:r>
            <a:endParaRPr lang="en" sz="2400" dirty="0"/>
          </a:p>
        </p:txBody>
      </p:sp>
      <p:sp>
        <p:nvSpPr>
          <p:cNvPr id="52" name="Rectangle 51"/>
          <p:cNvSpPr/>
          <p:nvPr/>
        </p:nvSpPr>
        <p:spPr>
          <a:xfrm>
            <a:off x="5208152" y="3607318"/>
            <a:ext cx="31256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42997E"/>
                </a:solidFill>
              </a:rPr>
              <a:t>optimality</a:t>
            </a:r>
            <a:r>
              <a:rPr lang="en" sz="2400" dirty="0">
                <a:solidFill>
                  <a:srgbClr val="42997E"/>
                </a:solidFill>
              </a:rPr>
              <a:t> </a:t>
            </a:r>
            <a:r>
              <a:rPr lang="en" sz="2400" dirty="0"/>
              <a:t>equation </a:t>
            </a:r>
            <a:r>
              <a:rPr lang="en" sz="2400" dirty="0" smtClean="0"/>
              <a:t>for </a:t>
            </a:r>
            <a:endParaRPr lang="en" sz="2400" dirty="0"/>
          </a:p>
        </p:txBody>
      </p:sp>
      <p:grpSp>
        <p:nvGrpSpPr>
          <p:cNvPr id="69" name="Group 68"/>
          <p:cNvGrpSpPr/>
          <p:nvPr/>
        </p:nvGrpSpPr>
        <p:grpSpPr>
          <a:xfrm>
            <a:off x="601533" y="1126475"/>
            <a:ext cx="4086514" cy="2303863"/>
            <a:chOff x="628720" y="1091752"/>
            <a:chExt cx="4086514" cy="2303863"/>
          </a:xfrm>
        </p:grpSpPr>
        <p:grpSp>
          <p:nvGrpSpPr>
            <p:cNvPr id="70" name="Group 69"/>
            <p:cNvGrpSpPr/>
            <p:nvPr/>
          </p:nvGrpSpPr>
          <p:grpSpPr>
            <a:xfrm>
              <a:off x="1117591" y="1120914"/>
              <a:ext cx="2549178" cy="2274701"/>
              <a:chOff x="1249126" y="1770917"/>
              <a:chExt cx="1998711" cy="1783504"/>
            </a:xfrm>
          </p:grpSpPr>
          <p:cxnSp>
            <p:nvCxnSpPr>
              <p:cNvPr id="77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78" name="Shape 452"/>
              <p:cNvSpPr/>
              <p:nvPr/>
            </p:nvSpPr>
            <p:spPr>
              <a:xfrm>
                <a:off x="2123093" y="1770917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79" name="Shape 452"/>
              <p:cNvSpPr/>
              <p:nvPr/>
            </p:nvSpPr>
            <p:spPr>
              <a:xfrm>
                <a:off x="1249126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80" name="Shape 452"/>
              <p:cNvSpPr/>
              <p:nvPr/>
            </p:nvSpPr>
            <p:spPr>
              <a:xfrm>
                <a:off x="2978400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cxnSp>
            <p:nvCxnSpPr>
              <p:cNvPr id="81" name="Shape 457"/>
              <p:cNvCxnSpPr/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82" name="Shape 457"/>
              <p:cNvCxnSpPr/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83" name="Circle"/>
              <p:cNvSpPr/>
              <p:nvPr/>
            </p:nvSpPr>
            <p:spPr>
              <a:xfrm>
                <a:off x="2509759" y="2471224"/>
                <a:ext cx="357768" cy="357768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cxnSp>
            <p:nvCxnSpPr>
              <p:cNvPr id="84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85" name="Shape 452"/>
              <p:cNvSpPr/>
              <p:nvPr/>
            </p:nvSpPr>
            <p:spPr>
              <a:xfrm>
                <a:off x="1897198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86" name="Circle"/>
              <p:cNvSpPr/>
              <p:nvPr/>
            </p:nvSpPr>
            <p:spPr>
              <a:xfrm>
                <a:off x="1627100" y="2471936"/>
                <a:ext cx="356344" cy="356344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87" name="Shape 452"/>
              <p:cNvSpPr/>
              <p:nvPr/>
            </p:nvSpPr>
            <p:spPr>
              <a:xfrm>
                <a:off x="2347841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9048" y="1626881"/>
              <a:ext cx="165100" cy="165100"/>
            </a:xfrm>
            <a:prstGeom prst="rect">
              <a:avLst/>
            </a:prstGeom>
          </p:spPr>
        </p:pic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96540" y="2031070"/>
              <a:ext cx="241300" cy="304800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8720" y="2742271"/>
              <a:ext cx="626679" cy="336550"/>
            </a:xfrm>
            <a:prstGeom prst="rect">
              <a:avLst/>
            </a:prstGeom>
          </p:spPr>
        </p:pic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88223" y="1221004"/>
              <a:ext cx="495300" cy="241300"/>
            </a:xfrm>
            <a:prstGeom prst="rect">
              <a:avLst/>
            </a:prstGeom>
          </p:spPr>
        </p:pic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673372" y="1091752"/>
              <a:ext cx="1092200" cy="368300"/>
            </a:xfrm>
            <a:prstGeom prst="rect">
              <a:avLst/>
            </a:prstGeom>
          </p:spPr>
        </p:pic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09254" y="2736681"/>
              <a:ext cx="1205980" cy="354700"/>
            </a:xfrm>
            <a:prstGeom prst="rect">
              <a:avLst/>
            </a:prstGeom>
          </p:spPr>
        </p:pic>
      </p:grpSp>
      <p:grpSp>
        <p:nvGrpSpPr>
          <p:cNvPr id="88" name="Group 87"/>
          <p:cNvGrpSpPr/>
          <p:nvPr/>
        </p:nvGrpSpPr>
        <p:grpSpPr>
          <a:xfrm>
            <a:off x="4968078" y="1162235"/>
            <a:ext cx="2919365" cy="2274701"/>
            <a:chOff x="747404" y="1120914"/>
            <a:chExt cx="2919365" cy="2274701"/>
          </a:xfrm>
        </p:grpSpPr>
        <p:grpSp>
          <p:nvGrpSpPr>
            <p:cNvPr id="89" name="Group 88"/>
            <p:cNvGrpSpPr/>
            <p:nvPr/>
          </p:nvGrpSpPr>
          <p:grpSpPr>
            <a:xfrm>
              <a:off x="1117591" y="1120914"/>
              <a:ext cx="2549178" cy="2274701"/>
              <a:chOff x="1249126" y="1770917"/>
              <a:chExt cx="1998711" cy="1783504"/>
            </a:xfrm>
          </p:grpSpPr>
          <p:cxnSp>
            <p:nvCxnSpPr>
              <p:cNvPr id="96" name="Shape 457"/>
              <p:cNvCxnSpPr/>
              <p:nvPr/>
            </p:nvCxnSpPr>
            <p:spPr>
              <a:xfrm flipH="1">
                <a:off x="2482560" y="2623064"/>
                <a:ext cx="207976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97" name="Shape 452"/>
              <p:cNvSpPr/>
              <p:nvPr/>
            </p:nvSpPr>
            <p:spPr>
              <a:xfrm>
                <a:off x="2123093" y="1770917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98" name="Shape 452"/>
              <p:cNvSpPr/>
              <p:nvPr/>
            </p:nvSpPr>
            <p:spPr>
              <a:xfrm>
                <a:off x="1249126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99" name="Shape 452"/>
              <p:cNvSpPr/>
              <p:nvPr/>
            </p:nvSpPr>
            <p:spPr>
              <a:xfrm>
                <a:off x="2978400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cxnSp>
            <p:nvCxnSpPr>
              <p:cNvPr id="100" name="Shape 457"/>
              <p:cNvCxnSpPr/>
              <p:nvPr/>
            </p:nvCxnSpPr>
            <p:spPr>
              <a:xfrm>
                <a:off x="2353072" y="2000896"/>
                <a:ext cx="760047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101" name="Shape 457"/>
              <p:cNvCxnSpPr/>
              <p:nvPr/>
            </p:nvCxnSpPr>
            <p:spPr>
              <a:xfrm flipH="1">
                <a:off x="1383845" y="2000896"/>
                <a:ext cx="778706" cy="1284088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102" name="Circle"/>
              <p:cNvSpPr/>
              <p:nvPr/>
            </p:nvSpPr>
            <p:spPr>
              <a:xfrm>
                <a:off x="2509759" y="2471224"/>
                <a:ext cx="357768" cy="357768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cxnSp>
            <p:nvCxnSpPr>
              <p:cNvPr id="103" name="Shape 457"/>
              <p:cNvCxnSpPr/>
              <p:nvPr/>
            </p:nvCxnSpPr>
            <p:spPr>
              <a:xfrm>
                <a:off x="1787729" y="2623064"/>
                <a:ext cx="244188" cy="66192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52ADC8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104" name="Shape 452"/>
              <p:cNvSpPr/>
              <p:nvPr/>
            </p:nvSpPr>
            <p:spPr>
              <a:xfrm>
                <a:off x="1897198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05" name="Circle"/>
              <p:cNvSpPr/>
              <p:nvPr/>
            </p:nvSpPr>
            <p:spPr>
              <a:xfrm>
                <a:off x="1627100" y="2471936"/>
                <a:ext cx="356344" cy="356344"/>
              </a:xfrm>
              <a:prstGeom prst="ellipse">
                <a:avLst/>
              </a:prstGeom>
              <a:solidFill>
                <a:srgbClr val="42997E"/>
              </a:solidFill>
              <a:ln w="12700">
                <a:miter lim="400000"/>
              </a:ln>
            </p:spPr>
            <p:txBody>
              <a:bodyPr lIns="50800" tIns="50800" rIns="50800" bIns="50800" anchor="ctr"/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06" name="Shape 452"/>
              <p:cNvSpPr/>
              <p:nvPr/>
            </p:nvSpPr>
            <p:spPr>
              <a:xfrm>
                <a:off x="2347841" y="3284984"/>
                <a:ext cx="269437" cy="269437"/>
              </a:xfrm>
              <a:prstGeom prst="ellipse">
                <a:avLst/>
              </a:prstGeom>
              <a:solidFill>
                <a:srgbClr val="306C8D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9048" y="1626881"/>
              <a:ext cx="165100" cy="165100"/>
            </a:xfrm>
            <a:prstGeom prst="rect">
              <a:avLst/>
            </a:prstGeom>
          </p:spPr>
        </p:pic>
        <p:pic>
          <p:nvPicPr>
            <p:cNvPr id="91" name="Picture 9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96540" y="2031070"/>
              <a:ext cx="241300" cy="304800"/>
            </a:xfrm>
            <a:prstGeom prst="rect">
              <a:avLst/>
            </a:prstGeom>
          </p:spPr>
        </p:pic>
        <p:pic>
          <p:nvPicPr>
            <p:cNvPr id="92" name="Picture 9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7404" y="2743611"/>
              <a:ext cx="626679" cy="336550"/>
            </a:xfrm>
            <a:prstGeom prst="rect">
              <a:avLst/>
            </a:prstGeom>
          </p:spPr>
        </p:pic>
        <p:pic>
          <p:nvPicPr>
            <p:cNvPr id="93" name="Picture 9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88223" y="1221004"/>
              <a:ext cx="495300" cy="241300"/>
            </a:xfrm>
            <a:prstGeom prst="rect">
              <a:avLst/>
            </a:prstGeom>
          </p:spPr>
        </p:pic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65707" y="2746072"/>
            <a:ext cx="1224907" cy="36747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45310" y="1124744"/>
            <a:ext cx="1066800" cy="3683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71945" y="4005735"/>
            <a:ext cx="914400" cy="3683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10400" y="3993352"/>
            <a:ext cx="1066800" cy="36830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68221" y="75604"/>
            <a:ext cx="1130300" cy="419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16472" y="4545014"/>
            <a:ext cx="8242300" cy="863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813379" y="5382689"/>
            <a:ext cx="5867400" cy="1003300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6947886" y="2753940"/>
            <a:ext cx="732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solidFill>
                  <a:srgbClr val="42997E"/>
                </a:solidFill>
              </a:rPr>
              <a:t>max</a:t>
            </a:r>
            <a:endParaRPr lang="en-US" sz="2400">
              <a:solidFill>
                <a:srgbClr val="42997E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557664" y="2753940"/>
            <a:ext cx="732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solidFill>
                  <a:srgbClr val="42997E"/>
                </a:solidFill>
              </a:rPr>
              <a:t>max</a:t>
            </a:r>
            <a:endParaRPr lang="en-US" sz="2400">
              <a:solidFill>
                <a:srgbClr val="42997E"/>
              </a:solidFill>
            </a:endParaRPr>
          </a:p>
        </p:txBody>
      </p:sp>
      <p:cxnSp>
        <p:nvCxnSpPr>
          <p:cNvPr id="55" name="Shape 457"/>
          <p:cNvCxnSpPr/>
          <p:nvPr/>
        </p:nvCxnSpPr>
        <p:spPr>
          <a:xfrm>
            <a:off x="5652120" y="2852936"/>
            <a:ext cx="600517" cy="0"/>
          </a:xfrm>
          <a:prstGeom prst="straightConnector1">
            <a:avLst/>
          </a:prstGeom>
          <a:noFill/>
          <a:ln w="25400" cap="flat" cmpd="sng">
            <a:solidFill>
              <a:srgbClr val="52ADC8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6" name="Shape 457"/>
          <p:cNvCxnSpPr/>
          <p:nvPr/>
        </p:nvCxnSpPr>
        <p:spPr>
          <a:xfrm>
            <a:off x="6982232" y="2852936"/>
            <a:ext cx="600517" cy="0"/>
          </a:xfrm>
          <a:prstGeom prst="straightConnector1">
            <a:avLst/>
          </a:prstGeom>
          <a:noFill/>
          <a:ln w="25400" cap="flat" cmpd="sng">
            <a:solidFill>
              <a:srgbClr val="52ADC8"/>
            </a:solidFill>
            <a:prstDash val="solid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530850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Well, that was tough. </a:t>
            </a:r>
            <a:r>
              <a:rPr lang="en" sz="3200" b="1" dirty="0">
                <a:solidFill>
                  <a:srgbClr val="306C8D"/>
                </a:solidFill>
              </a:rPr>
              <a:t>What’s next?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992472" cy="3518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Now we are equipped with heavy artillery of </a:t>
            </a:r>
          </a:p>
          <a:p>
            <a:pPr marL="4572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306C8D"/>
                </a:solidFill>
              </a:rPr>
              <a:t>expectation</a:t>
            </a:r>
            <a:r>
              <a:rPr lang="en" sz="2400" dirty="0"/>
              <a:t> equation for </a:t>
            </a:r>
            <a:r>
              <a:rPr lang="en-US" sz="2400" dirty="0" smtClean="0"/>
              <a:t> </a:t>
            </a:r>
            <a:r>
              <a:rPr lang="en-US" sz="2400" dirty="0"/>
              <a:t> </a:t>
            </a:r>
            <a:r>
              <a:rPr lang="en-US" sz="2400" dirty="0" smtClean="0"/>
              <a:t>       </a:t>
            </a:r>
            <a:r>
              <a:rPr lang="en" sz="2400" dirty="0" smtClean="0"/>
              <a:t> </a:t>
            </a:r>
            <a:r>
              <a:rPr lang="en-US" sz="2400" dirty="0" smtClean="0"/>
              <a:t> </a:t>
            </a:r>
            <a:r>
              <a:rPr lang="en" sz="2400" dirty="0" smtClean="0"/>
              <a:t>and</a:t>
            </a:r>
            <a:endParaRPr lang="en" sz="2400" dirty="0"/>
          </a:p>
          <a:p>
            <a:pPr marL="457200" lvl="0" indent="-342900">
              <a:spcAft>
                <a:spcPts val="1600"/>
              </a:spcAft>
              <a:buFont typeface="Arial" charset="0"/>
              <a:buChar char="•"/>
            </a:pPr>
            <a:r>
              <a:rPr lang="en" sz="2400" dirty="0"/>
              <a:t>Bellman </a:t>
            </a:r>
            <a:r>
              <a:rPr lang="en" sz="2400" b="1" dirty="0">
                <a:solidFill>
                  <a:srgbClr val="42997E"/>
                </a:solidFill>
              </a:rPr>
              <a:t>optimality</a:t>
            </a:r>
            <a:r>
              <a:rPr lang="en" sz="2400" dirty="0"/>
              <a:t> equation for </a:t>
            </a:r>
            <a:r>
              <a:rPr lang="en-US" sz="2400" dirty="0" smtClean="0"/>
              <a:t>             </a:t>
            </a:r>
            <a:r>
              <a:rPr lang="en" sz="2400" dirty="0" smtClean="0"/>
              <a:t>and</a:t>
            </a:r>
            <a:endParaRPr lang="en-US" sz="2400" dirty="0" smtClean="0"/>
          </a:p>
          <a:p>
            <a:pPr marL="457200" lvl="0" indent="-342900">
              <a:spcAft>
                <a:spcPts val="1600"/>
              </a:spcAft>
              <a:buFont typeface="Arial" charset="0"/>
              <a:buChar char="•"/>
            </a:pPr>
            <a:endParaRPr lang="en-US" sz="2400" dirty="0"/>
          </a:p>
          <a:p>
            <a:pPr lvl="0" algn="ctr">
              <a:lnSpc>
                <a:spcPct val="150000"/>
              </a:lnSpc>
              <a:spcAft>
                <a:spcPts val="1600"/>
              </a:spcAft>
              <a:buClr>
                <a:schemeClr val="dk1"/>
              </a:buClr>
              <a:buSzPct val="42307"/>
            </a:pPr>
            <a:r>
              <a:rPr lang="en" sz="2400" dirty="0"/>
              <a:t>That will be our toolkit for finding optimal policy </a:t>
            </a:r>
            <a:endParaRPr lang="en-US" sz="2400" dirty="0" smtClean="0"/>
          </a:p>
          <a:p>
            <a:pPr lvl="0" algn="ctr">
              <a:spcAft>
                <a:spcPts val="1600"/>
              </a:spcAft>
              <a:buClr>
                <a:schemeClr val="dk1"/>
              </a:buClr>
              <a:buSzPct val="42307"/>
            </a:pPr>
            <a:r>
              <a:rPr lang="en" sz="2400" dirty="0" smtClean="0"/>
              <a:t>using </a:t>
            </a:r>
            <a:r>
              <a:rPr lang="en" sz="2400" dirty="0"/>
              <a:t>dynamic programming</a:t>
            </a:r>
            <a:r>
              <a:rPr lang="en" sz="2400" dirty="0" smtClean="0"/>
              <a:t>!</a:t>
            </a:r>
            <a:endParaRPr lang="en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328" y="1512000"/>
            <a:ext cx="596900" cy="368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5600" y="1512000"/>
            <a:ext cx="914400" cy="368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3592" y="2088000"/>
            <a:ext cx="1066800" cy="368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3432" y="2088000"/>
            <a:ext cx="7493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160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864258" y="1916832"/>
            <a:ext cx="7704409" cy="1143000"/>
          </a:xfrm>
        </p:spPr>
        <p:txBody>
          <a:bodyPr>
            <a:noAutofit/>
          </a:bodyPr>
          <a:lstStyle/>
          <a:p>
            <a:r>
              <a:rPr lang="en" sz="3200" b="1" dirty="0">
                <a:solidFill>
                  <a:srgbClr val="306C8D"/>
                </a:solidFill>
              </a:rPr>
              <a:t>Generalized policy iteration</a:t>
            </a:r>
            <a:r>
              <a:rPr lang="en-US" sz="3200" b="1" dirty="0" smtClean="0">
                <a:solidFill>
                  <a:srgbClr val="306C8D"/>
                </a:solidFill>
              </a:rPr>
              <a:t>: </a:t>
            </a:r>
            <a:br>
              <a:rPr lang="en-US" sz="3200" b="1" dirty="0" smtClean="0">
                <a:solidFill>
                  <a:srgbClr val="306C8D"/>
                </a:solidFill>
              </a:rPr>
            </a:br>
            <a:r>
              <a:rPr lang="en" sz="3200" b="1" dirty="0">
                <a:solidFill>
                  <a:srgbClr val="306C8D"/>
                </a:solidFill>
              </a:rPr>
              <a:t> Policy: evaluation &amp; improvement</a:t>
            </a:r>
            <a:endParaRPr lang="en-US" sz="3200" b="1" dirty="0">
              <a:solidFill>
                <a:srgbClr val="306C8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421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Model-based </a:t>
            </a:r>
            <a:r>
              <a:rPr lang="en" sz="3200" b="1" dirty="0" smtClean="0">
                <a:solidFill>
                  <a:srgbClr val="306C8D"/>
                </a:solidFill>
              </a:rPr>
              <a:t>setup with</a:t>
            </a:r>
            <a:r>
              <a:rPr lang="en-US" sz="3200" b="1" dirty="0" smtClean="0">
                <a:solidFill>
                  <a:srgbClr val="306C8D"/>
                </a:solidFill>
              </a:rPr>
              <a:t> </a:t>
            </a:r>
            <a:r>
              <a:rPr lang="en" sz="3200" b="1" dirty="0" smtClean="0">
                <a:solidFill>
                  <a:srgbClr val="306C8D"/>
                </a:solidFill>
              </a:rPr>
              <a:t>value-based </a:t>
            </a:r>
            <a:r>
              <a:rPr lang="en" sz="3200" b="1" dirty="0">
                <a:solidFill>
                  <a:srgbClr val="306C8D"/>
                </a:solidFill>
              </a:rPr>
              <a:t>approach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992472" cy="395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" sz="2400" dirty="0"/>
              <a:t>How to find optimal </a:t>
            </a:r>
            <a:r>
              <a:rPr lang="en" sz="2400" dirty="0" smtClean="0"/>
              <a:t>policy?  </a:t>
            </a:r>
            <a:endParaRPr lang="en" sz="2400" dirty="0"/>
          </a:p>
          <a:p>
            <a:pPr lvl="0" algn="ctr">
              <a:spcAft>
                <a:spcPts val="600"/>
              </a:spcAft>
              <a:buClr>
                <a:schemeClr val="dk1"/>
              </a:buClr>
              <a:buSzPct val="42307"/>
            </a:pPr>
            <a:r>
              <a:rPr lang="en" sz="2400" dirty="0">
                <a:solidFill>
                  <a:srgbClr val="42997E"/>
                </a:solidFill>
              </a:rPr>
              <a:t>model</a:t>
            </a:r>
            <a:r>
              <a:rPr lang="en" sz="2400" dirty="0"/>
              <a:t> &amp; </a:t>
            </a:r>
            <a:r>
              <a:rPr lang="en" sz="2400" dirty="0">
                <a:solidFill>
                  <a:srgbClr val="42997E"/>
                </a:solidFill>
              </a:rPr>
              <a:t>value</a:t>
            </a:r>
            <a:r>
              <a:rPr lang="en" sz="2400" dirty="0"/>
              <a:t> based </a:t>
            </a:r>
          </a:p>
          <a:p>
            <a:pPr lvl="0">
              <a:spcAft>
                <a:spcPts val="600"/>
              </a:spcAft>
              <a:buClr>
                <a:schemeClr val="dk1"/>
              </a:buClr>
              <a:buSzPct val="42307"/>
            </a:pPr>
            <a:r>
              <a:rPr lang="en" sz="2400" dirty="0"/>
              <a:t>Model-based setup – model of the world is known, </a:t>
            </a:r>
            <a:r>
              <a:rPr lang="en" sz="2400" dirty="0" err="1" smtClean="0"/>
              <a:t>i.e</a:t>
            </a:r>
            <a:r>
              <a:rPr lang="en-US" sz="2400" dirty="0" smtClean="0"/>
              <a:t> </a:t>
            </a:r>
          </a:p>
          <a:p>
            <a:pPr marL="457200" lvl="0" indent="-342900">
              <a:spcAft>
                <a:spcPts val="600"/>
              </a:spcAft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n-US" sz="2400" dirty="0" smtClean="0"/>
              <a:t>   		     </a:t>
            </a:r>
            <a:r>
              <a:rPr lang="en" sz="2400" dirty="0" smtClean="0"/>
              <a:t>for </a:t>
            </a:r>
            <a:r>
              <a:rPr lang="en" sz="2400" dirty="0"/>
              <a:t>all  </a:t>
            </a:r>
            <a:r>
              <a:rPr lang="en-US" sz="2400" dirty="0"/>
              <a:t> </a:t>
            </a:r>
            <a:r>
              <a:rPr lang="en-US" sz="2400" dirty="0" smtClean="0"/>
              <a:t>                   </a:t>
            </a:r>
            <a:r>
              <a:rPr lang="en" sz="2400" dirty="0" smtClean="0"/>
              <a:t>  </a:t>
            </a:r>
            <a:r>
              <a:rPr lang="en" sz="2400" dirty="0"/>
              <a:t>is </a:t>
            </a:r>
            <a:r>
              <a:rPr lang="en" sz="2400" dirty="0" smtClean="0"/>
              <a:t>known</a:t>
            </a:r>
            <a:endParaRPr lang="en-US" sz="2400" dirty="0" smtClean="0"/>
          </a:p>
          <a:p>
            <a:pPr lvl="0" indent="-228600">
              <a:spcAft>
                <a:spcPts val="600"/>
              </a:spcAft>
            </a:pPr>
            <a:r>
              <a:rPr lang="en" sz="2400" dirty="0"/>
              <a:t/>
            </a:r>
            <a:br>
              <a:rPr lang="en" sz="2400" dirty="0"/>
            </a:br>
            <a:r>
              <a:rPr lang="en" sz="2400" dirty="0"/>
              <a:t>Value based approach</a:t>
            </a:r>
          </a:p>
          <a:p>
            <a:pPr marL="457200" lvl="0" indent="-342000">
              <a:spcAft>
                <a:spcPts val="600"/>
              </a:spcAft>
              <a:buFont typeface="+mj-lt"/>
              <a:buAutoNum type="arabicPeriod"/>
            </a:pPr>
            <a:r>
              <a:rPr lang="en" sz="2400" dirty="0"/>
              <a:t>Build or estimate a value </a:t>
            </a:r>
          </a:p>
          <a:p>
            <a:pPr marL="457200" lvl="0" indent="-342000">
              <a:spcAft>
                <a:spcPts val="600"/>
              </a:spcAft>
              <a:buFont typeface="+mj-lt"/>
              <a:buAutoNum type="arabicPeriod"/>
            </a:pPr>
            <a:r>
              <a:rPr lang="en" sz="2400" dirty="0"/>
              <a:t>Extract a policy from the value</a:t>
            </a:r>
          </a:p>
          <a:p>
            <a:pPr lvl="0">
              <a:spcAft>
                <a:spcPts val="600"/>
              </a:spcAft>
            </a:pPr>
            <a:endParaRPr lang="en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2276872"/>
            <a:ext cx="1612900" cy="381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240868"/>
            <a:ext cx="12319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90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Policy evaluation: motivation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1484784"/>
            <a:ext cx="7992472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" sz="2400" dirty="0"/>
              <a:t>Policy evaluation is also called </a:t>
            </a:r>
            <a:r>
              <a:rPr lang="en" sz="2400" b="1" dirty="0"/>
              <a:t>prediction </a:t>
            </a:r>
            <a:r>
              <a:rPr lang="en" sz="2400" b="1" dirty="0" smtClean="0"/>
              <a:t>problem:</a:t>
            </a:r>
            <a:endParaRPr lang="en-US" sz="2400" b="1" dirty="0" smtClean="0"/>
          </a:p>
          <a:p>
            <a:pPr marL="457200" lvl="0" indent="-342900">
              <a:spcAft>
                <a:spcPts val="600"/>
              </a:spcAft>
              <a:buFont typeface="Arial" charset="0"/>
              <a:buChar char="•"/>
            </a:pPr>
            <a:r>
              <a:rPr lang="en" sz="2400" dirty="0" smtClean="0"/>
              <a:t>predict </a:t>
            </a:r>
            <a:r>
              <a:rPr lang="en" sz="2400" dirty="0"/>
              <a:t>value function for a particular policy</a:t>
            </a:r>
            <a:r>
              <a:rPr lang="en" sz="2400" dirty="0" smtClean="0"/>
              <a:t>.</a:t>
            </a:r>
            <a:endParaRPr lang="en-US" sz="2400" dirty="0" smtClean="0"/>
          </a:p>
          <a:p>
            <a:pPr marL="457200" lvl="0" indent="-342900">
              <a:spcAft>
                <a:spcPts val="600"/>
              </a:spcAft>
              <a:buFont typeface="Arial" charset="0"/>
              <a:buChar char="•"/>
            </a:pPr>
            <a:endParaRPr lang="en-US" sz="2400" dirty="0"/>
          </a:p>
          <a:p>
            <a:pPr>
              <a:spcAft>
                <a:spcPts val="600"/>
              </a:spcAft>
            </a:pPr>
            <a:r>
              <a:rPr lang="en" sz="2400" dirty="0"/>
              <a:t>Bellman </a:t>
            </a:r>
            <a:r>
              <a:rPr lang="en" sz="2400" dirty="0">
                <a:solidFill>
                  <a:srgbClr val="42997E"/>
                </a:solidFill>
              </a:rPr>
              <a:t>expectation</a:t>
            </a:r>
            <a:r>
              <a:rPr lang="en" sz="2400" dirty="0"/>
              <a:t> </a:t>
            </a:r>
            <a:r>
              <a:rPr lang="en" sz="2400" dirty="0" smtClean="0"/>
              <a:t>equation</a:t>
            </a:r>
            <a:endParaRPr lang="en-US" sz="2400" dirty="0" smtClean="0"/>
          </a:p>
          <a:p>
            <a:pPr>
              <a:spcAft>
                <a:spcPts val="600"/>
              </a:spcAft>
            </a:pPr>
            <a:endParaRPr lang="en-US" sz="2400" dirty="0"/>
          </a:p>
          <a:p>
            <a:pPr>
              <a:spcAft>
                <a:spcPts val="600"/>
              </a:spcAft>
            </a:pPr>
            <a:endParaRPr lang="en-US" sz="2400" dirty="0" smtClean="0"/>
          </a:p>
          <a:p>
            <a:pPr>
              <a:spcAft>
                <a:spcPts val="600"/>
              </a:spcAft>
            </a:pPr>
            <a:endParaRPr lang="en-US" sz="2400" dirty="0"/>
          </a:p>
          <a:p>
            <a:pPr>
              <a:spcAft>
                <a:spcPts val="600"/>
              </a:spcAft>
            </a:pPr>
            <a:endParaRPr lang="en-US" sz="2400" dirty="0" smtClean="0"/>
          </a:p>
          <a:p>
            <a:pPr lvl="0">
              <a:spcAft>
                <a:spcPts val="600"/>
              </a:spcAft>
            </a:pPr>
            <a:r>
              <a:rPr lang="en" sz="2400" dirty="0"/>
              <a:t>is basically a system of linear equations where </a:t>
            </a:r>
            <a:endParaRPr lang="en-US" sz="2400" dirty="0" smtClean="0"/>
          </a:p>
          <a:p>
            <a:pPr marL="457200" lvl="0" indent="-342900">
              <a:spcAft>
                <a:spcPts val="600"/>
              </a:spcAft>
              <a:buFont typeface="Arial" charset="0"/>
              <a:buChar char="•"/>
            </a:pPr>
            <a:r>
              <a:rPr lang="en" sz="2400" dirty="0" smtClean="0"/>
              <a:t># </a:t>
            </a:r>
            <a:r>
              <a:rPr lang="en" sz="2400" dirty="0"/>
              <a:t>of unknowns = # of equations = # of states </a:t>
            </a:r>
            <a:r>
              <a:rPr lang="en" sz="2400" dirty="0" smtClean="0"/>
              <a:t>  </a:t>
            </a:r>
            <a:endParaRPr lang="en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551" y="3426920"/>
            <a:ext cx="6921500" cy="8255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0574" y="4336686"/>
            <a:ext cx="4406900" cy="3683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558285" y="907200"/>
            <a:ext cx="63163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" sz="2000" dirty="0"/>
              <a:t>If you can't measure it, you can't improve it. Peter Drucker</a:t>
            </a:r>
          </a:p>
        </p:txBody>
      </p:sp>
    </p:spTree>
    <p:extLst>
      <p:ext uri="{BB962C8B-B14F-4D97-AF65-F5344CB8AC3E}">
        <p14:creationId xmlns:p14="http://schemas.microsoft.com/office/powerpoint/2010/main" val="182505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Policy evaluation: algorithm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992472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US" sz="2400" dirty="0" smtClean="0"/>
              <a:t>Input     , the policy to be evaluated</a:t>
            </a:r>
          </a:p>
          <a:p>
            <a:pPr lvl="0">
              <a:spcAft>
                <a:spcPts val="600"/>
              </a:spcAft>
            </a:pPr>
            <a:r>
              <a:rPr lang="en-US" sz="2400" dirty="0" smtClean="0"/>
              <a:t>Initialize an array                     , for all</a:t>
            </a:r>
          </a:p>
          <a:p>
            <a:pPr lvl="0">
              <a:spcAft>
                <a:spcPts val="600"/>
              </a:spcAft>
            </a:pPr>
            <a:r>
              <a:rPr lang="en-US" sz="2400" dirty="0" smtClean="0"/>
              <a:t>Repeat                    </a:t>
            </a:r>
          </a:p>
          <a:p>
            <a:pPr lvl="0">
              <a:spcAft>
                <a:spcPts val="600"/>
              </a:spcAft>
            </a:pPr>
            <a:endParaRPr lang="en-US" sz="2400" dirty="0" smtClean="0"/>
          </a:p>
          <a:p>
            <a:pPr lvl="0">
              <a:spcAft>
                <a:spcPts val="600"/>
              </a:spcAft>
            </a:pPr>
            <a:r>
              <a:rPr lang="en-US" sz="2400" dirty="0" smtClean="0"/>
              <a:t>      For each               :</a:t>
            </a:r>
          </a:p>
          <a:p>
            <a:pPr lvl="0">
              <a:spcAft>
                <a:spcPts val="600"/>
              </a:spcAft>
            </a:pPr>
            <a:endParaRPr lang="en-US" sz="2400" dirty="0" smtClean="0"/>
          </a:p>
          <a:p>
            <a:pPr lvl="0">
              <a:spcAft>
                <a:spcPts val="600"/>
              </a:spcAft>
            </a:pPr>
            <a:endParaRPr lang="en-US" sz="2400" dirty="0"/>
          </a:p>
          <a:p>
            <a:pPr lvl="0">
              <a:spcAft>
                <a:spcPts val="600"/>
              </a:spcAft>
            </a:pPr>
            <a:endParaRPr lang="en-US" sz="2400" dirty="0" smtClean="0"/>
          </a:p>
          <a:p>
            <a:pPr lvl="0">
              <a:lnSpc>
                <a:spcPct val="150000"/>
              </a:lnSpc>
              <a:spcAft>
                <a:spcPts val="600"/>
              </a:spcAft>
            </a:pPr>
            <a:endParaRPr lang="en-US" sz="2400" dirty="0"/>
          </a:p>
          <a:p>
            <a:pPr lvl="0"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/>
              <a:t>until                  (a small positive number)</a:t>
            </a:r>
          </a:p>
          <a:p>
            <a:pPr lvl="0">
              <a:spcAft>
                <a:spcPts val="600"/>
              </a:spcAft>
            </a:pPr>
            <a:r>
              <a:rPr lang="en-US" sz="2400" dirty="0" smtClean="0"/>
              <a:t>Output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88" y="1059082"/>
            <a:ext cx="203200" cy="165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2314449"/>
            <a:ext cx="1003300" cy="279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0597" y="2729574"/>
            <a:ext cx="825500" cy="2794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7638" y="5274601"/>
            <a:ext cx="927100" cy="2794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5597203" y="2621013"/>
            <a:ext cx="29889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000" lvl="0"/>
            <a:r>
              <a:rPr lang="en" sz="2400" dirty="0"/>
              <a:t>Bellman </a:t>
            </a:r>
            <a:r>
              <a:rPr lang="en" sz="2400" dirty="0" smtClean="0">
                <a:solidFill>
                  <a:srgbClr val="306C8D"/>
                </a:solidFill>
              </a:rPr>
              <a:t>expectation</a:t>
            </a:r>
            <a:r>
              <a:rPr lang="en-US" sz="2400" dirty="0" smtClean="0">
                <a:solidFill>
                  <a:srgbClr val="306C8D"/>
                </a:solidFill>
              </a:rPr>
              <a:t> </a:t>
            </a:r>
            <a:r>
              <a:rPr lang="en-US" sz="2400" dirty="0" smtClean="0"/>
              <a:t> </a:t>
            </a:r>
          </a:p>
          <a:p>
            <a:pPr marL="180000" lvl="0"/>
            <a:r>
              <a:rPr lang="en-US" sz="2400" dirty="0" smtClean="0"/>
              <a:t>  </a:t>
            </a:r>
            <a:r>
              <a:rPr lang="en" sz="2400" dirty="0" smtClean="0"/>
              <a:t>equation for</a:t>
            </a:r>
            <a:r>
              <a:rPr lang="en-US" sz="2400" dirty="0"/>
              <a:t> </a:t>
            </a:r>
            <a:r>
              <a:rPr lang="en-US" sz="2400" dirty="0" smtClean="0"/>
              <a:t>                   </a:t>
            </a:r>
            <a:endParaRPr lang="en" sz="2400" dirty="0"/>
          </a:p>
        </p:txBody>
      </p:sp>
      <p:sp>
        <p:nvSpPr>
          <p:cNvPr id="18" name="Rectangle 17"/>
          <p:cNvSpPr/>
          <p:nvPr/>
        </p:nvSpPr>
        <p:spPr>
          <a:xfrm>
            <a:off x="1776303" y="3650336"/>
            <a:ext cx="6828145" cy="1010441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cxnSp>
        <p:nvCxnSpPr>
          <p:cNvPr id="21" name="Elbow Connector 20"/>
          <p:cNvCxnSpPr>
            <a:endCxn id="18" idx="3"/>
          </p:cNvCxnSpPr>
          <p:nvPr/>
        </p:nvCxnSpPr>
        <p:spPr>
          <a:xfrm rot="16200000" flipH="1">
            <a:off x="7985947" y="3537056"/>
            <a:ext cx="1119044" cy="117957"/>
          </a:xfrm>
          <a:prstGeom prst="bentConnector4">
            <a:avLst>
              <a:gd name="adj1" fmla="val 527"/>
              <a:gd name="adj2" fmla="val 293799"/>
            </a:avLst>
          </a:prstGeom>
          <a:ln w="25400">
            <a:solidFill>
              <a:srgbClr val="306C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9541" y="3036511"/>
            <a:ext cx="596900" cy="3683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0676" y="1417287"/>
            <a:ext cx="825500" cy="2794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25278" y="3187235"/>
            <a:ext cx="2159000" cy="3683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25278" y="3801827"/>
            <a:ext cx="6667500" cy="8255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25278" y="4771302"/>
            <a:ext cx="4457700" cy="3683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66888" y="5844113"/>
            <a:ext cx="990600" cy="241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157984" y="1407207"/>
            <a:ext cx="12700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34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E.g.: data center non-stop cooling system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2759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S</a:t>
            </a:r>
            <a:r>
              <a:rPr lang="en-US" sz="2400" dirty="0"/>
              <a:t>tates – temperature measurements 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A</a:t>
            </a:r>
            <a:r>
              <a:rPr lang="en-US" sz="2400" dirty="0"/>
              <a:t>ctions – different fans speed 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R = 0</a:t>
            </a:r>
            <a:r>
              <a:rPr lang="en-US" sz="2400" dirty="0"/>
              <a:t>   for exceeding temperature thresholds  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R = +1</a:t>
            </a:r>
            <a:r>
              <a:rPr lang="en-US" sz="2400" dirty="0"/>
              <a:t> for each second system is cool </a:t>
            </a:r>
          </a:p>
          <a:p>
            <a:pPr marL="114300" algn="ctr">
              <a:spcAft>
                <a:spcPts val="1600"/>
              </a:spcAft>
            </a:pPr>
            <a:r>
              <a:rPr lang="en" sz="2400" dirty="0">
                <a:solidFill>
                  <a:srgbClr val="42997E"/>
                </a:solidFill>
              </a:rPr>
              <a:t>What could go wrong with such a design</a:t>
            </a:r>
            <a:r>
              <a:rPr lang="en" sz="2400" dirty="0" smtClean="0">
                <a:solidFill>
                  <a:srgbClr val="42997E"/>
                </a:solidFill>
              </a:rPr>
              <a:t>?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35492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Policy improvement: an idea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99247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" sz="2400" dirty="0"/>
              <a:t>Once we know what is </a:t>
            </a:r>
            <a:r>
              <a:rPr lang="en-US" sz="2400" dirty="0" smtClean="0"/>
              <a:t>             </a:t>
            </a:r>
            <a:r>
              <a:rPr lang="en" sz="2400" dirty="0" smtClean="0"/>
              <a:t>for </a:t>
            </a:r>
            <a:r>
              <a:rPr lang="en" sz="2400" dirty="0"/>
              <a:t>a particular </a:t>
            </a:r>
            <a:r>
              <a:rPr lang="en-US" sz="2400" dirty="0" smtClean="0"/>
              <a:t> </a:t>
            </a:r>
            <a:r>
              <a:rPr lang="en" sz="2400" dirty="0" smtClean="0"/>
              <a:t>policy</a:t>
            </a:r>
            <a:endParaRPr lang="en" sz="2400" dirty="0"/>
          </a:p>
          <a:p>
            <a:pPr lvl="0">
              <a:spcAft>
                <a:spcPts val="600"/>
              </a:spcAft>
            </a:pPr>
            <a:r>
              <a:rPr lang="en" sz="2400" dirty="0"/>
              <a:t>We could improve it by acting greedily w.r.t</a:t>
            </a:r>
            <a:r>
              <a:rPr lang="en" sz="2400" dirty="0" smtClean="0"/>
              <a:t>.</a:t>
            </a:r>
            <a:r>
              <a:rPr lang="en-US" sz="2400" dirty="0" smtClean="0"/>
              <a:t>           </a:t>
            </a:r>
            <a:r>
              <a:rPr lang="en" sz="2400" dirty="0" smtClean="0"/>
              <a:t>! </a:t>
            </a:r>
            <a:endParaRPr lang="en-US" sz="2400" dirty="0" smtClean="0"/>
          </a:p>
          <a:p>
            <a:pPr lvl="0">
              <a:spcAft>
                <a:spcPts val="600"/>
              </a:spcAft>
            </a:pPr>
            <a:endParaRPr lang="en-US" sz="2400" dirty="0"/>
          </a:p>
          <a:p>
            <a:pPr lvl="0">
              <a:spcAft>
                <a:spcPts val="600"/>
              </a:spcAft>
            </a:pPr>
            <a:endParaRPr lang="en-US" sz="2400" dirty="0" smtClean="0"/>
          </a:p>
          <a:p>
            <a:pPr lvl="0">
              <a:spcAft>
                <a:spcPts val="600"/>
              </a:spcAft>
            </a:pPr>
            <a:endParaRPr lang="en-US" sz="2400" dirty="0"/>
          </a:p>
          <a:p>
            <a:pPr lvl="0">
              <a:spcAft>
                <a:spcPts val="600"/>
              </a:spcAft>
            </a:pPr>
            <a:endParaRPr lang="en-US" sz="2400" dirty="0" smtClean="0"/>
          </a:p>
          <a:p>
            <a:pPr>
              <a:spcAft>
                <a:spcPts val="600"/>
              </a:spcAft>
            </a:pPr>
            <a:r>
              <a:rPr lang="en" sz="2400" dirty="0" smtClean="0"/>
              <a:t>This procedure is guaranteed to produce a better policy!</a:t>
            </a:r>
            <a:endParaRPr lang="en-US" sz="2400" dirty="0" smtClean="0"/>
          </a:p>
          <a:p>
            <a:pPr lvl="0">
              <a:lnSpc>
                <a:spcPct val="150000"/>
              </a:lnSpc>
              <a:spcAft>
                <a:spcPts val="1600"/>
              </a:spcAft>
            </a:pPr>
            <a:r>
              <a:rPr lang="en-US" sz="2400" dirty="0" smtClean="0"/>
              <a:t>	</a:t>
            </a:r>
            <a:endParaRPr lang="en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928" y="954000"/>
            <a:ext cx="596900" cy="368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224" y="1386000"/>
            <a:ext cx="596900" cy="368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5413" y="2060848"/>
            <a:ext cx="66421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7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Policy improvement: an idea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992472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" sz="2400" dirty="0"/>
              <a:t>Once we know what is </a:t>
            </a:r>
            <a:r>
              <a:rPr lang="en-US" sz="2400" dirty="0" smtClean="0"/>
              <a:t>             </a:t>
            </a:r>
            <a:r>
              <a:rPr lang="en" sz="2400" dirty="0" smtClean="0"/>
              <a:t>for </a:t>
            </a:r>
            <a:r>
              <a:rPr lang="en" sz="2400" dirty="0"/>
              <a:t>a </a:t>
            </a:r>
            <a:r>
              <a:rPr lang="en" sz="2400" dirty="0" smtClean="0"/>
              <a:t>particular</a:t>
            </a:r>
            <a:r>
              <a:rPr lang="en-US" sz="2400" dirty="0" smtClean="0"/>
              <a:t> </a:t>
            </a:r>
            <a:r>
              <a:rPr lang="en" sz="2400" dirty="0" smtClean="0"/>
              <a:t> </a:t>
            </a:r>
            <a:r>
              <a:rPr lang="en" sz="2400" dirty="0"/>
              <a:t>policy</a:t>
            </a:r>
          </a:p>
          <a:p>
            <a:pPr lvl="0">
              <a:spcAft>
                <a:spcPts val="600"/>
              </a:spcAft>
            </a:pPr>
            <a:r>
              <a:rPr lang="en" sz="2400" dirty="0"/>
              <a:t>We could improve it by acting greedily w.r.t</a:t>
            </a:r>
            <a:r>
              <a:rPr lang="en" sz="2400" dirty="0" smtClean="0"/>
              <a:t>.</a:t>
            </a:r>
            <a:r>
              <a:rPr lang="en-US" sz="2400" dirty="0" smtClean="0"/>
              <a:t>           </a:t>
            </a:r>
            <a:r>
              <a:rPr lang="en" sz="2400" dirty="0" smtClean="0"/>
              <a:t>! </a:t>
            </a:r>
            <a:endParaRPr lang="en-US" sz="2400" dirty="0" smtClean="0"/>
          </a:p>
          <a:p>
            <a:pPr lvl="0">
              <a:spcAft>
                <a:spcPts val="600"/>
              </a:spcAft>
            </a:pPr>
            <a:endParaRPr lang="en-US" sz="2400" dirty="0"/>
          </a:p>
          <a:p>
            <a:pPr lvl="0">
              <a:spcAft>
                <a:spcPts val="600"/>
              </a:spcAft>
            </a:pPr>
            <a:endParaRPr lang="en-US" sz="2400" dirty="0" smtClean="0"/>
          </a:p>
          <a:p>
            <a:pPr lvl="0">
              <a:spcAft>
                <a:spcPts val="600"/>
              </a:spcAft>
            </a:pPr>
            <a:endParaRPr lang="en-US" sz="2400" dirty="0"/>
          </a:p>
          <a:p>
            <a:pPr lvl="0">
              <a:spcAft>
                <a:spcPts val="600"/>
              </a:spcAft>
            </a:pPr>
            <a:endParaRPr lang="en-US" sz="2400" dirty="0" smtClean="0"/>
          </a:p>
          <a:p>
            <a:pPr>
              <a:spcAft>
                <a:spcPts val="600"/>
              </a:spcAft>
            </a:pPr>
            <a:r>
              <a:rPr lang="en" sz="2400" dirty="0"/>
              <a:t>This procedure is guaranteed to produce a better policy</a:t>
            </a:r>
            <a:r>
              <a:rPr lang="en" sz="2400" dirty="0" smtClean="0"/>
              <a:t>!</a:t>
            </a:r>
            <a:endParaRPr lang="en-US" sz="2400" dirty="0"/>
          </a:p>
          <a:p>
            <a:pPr lvl="0">
              <a:lnSpc>
                <a:spcPct val="150000"/>
              </a:lnSpc>
              <a:spcAft>
                <a:spcPts val="1600"/>
              </a:spcAft>
            </a:pPr>
            <a:r>
              <a:rPr lang="en-US" sz="2400" dirty="0" smtClean="0"/>
              <a:t>	     If			                </a:t>
            </a:r>
            <a:r>
              <a:rPr lang="en" sz="2400" dirty="0" smtClean="0"/>
              <a:t>for </a:t>
            </a:r>
            <a:r>
              <a:rPr lang="en" sz="2400" dirty="0"/>
              <a:t>all </a:t>
            </a:r>
            <a:r>
              <a:rPr lang="en" sz="2400" dirty="0" smtClean="0"/>
              <a:t>states</a:t>
            </a:r>
            <a:endParaRPr lang="en-US" sz="2400" dirty="0" smtClean="0"/>
          </a:p>
          <a:p>
            <a:pPr lvl="0">
              <a:spcAft>
                <a:spcPts val="1600"/>
              </a:spcAft>
            </a:pPr>
            <a:r>
              <a:rPr lang="en-US" sz="2400" dirty="0" smtClean="0"/>
              <a:t>	     then</a:t>
            </a:r>
          </a:p>
          <a:p>
            <a:pPr>
              <a:spcAft>
                <a:spcPts val="1600"/>
              </a:spcAft>
            </a:pPr>
            <a:r>
              <a:rPr lang="en-US" sz="2400" dirty="0" smtClean="0"/>
              <a:t>	     </a:t>
            </a:r>
            <a:r>
              <a:rPr lang="en" sz="2400" dirty="0" smtClean="0"/>
              <a:t>meaning that</a:t>
            </a:r>
            <a:endParaRPr lang="en" sz="2400" dirty="0"/>
          </a:p>
          <a:p>
            <a:pPr>
              <a:spcAft>
                <a:spcPts val="600"/>
              </a:spcAft>
            </a:pPr>
            <a:r>
              <a:rPr lang="en-US" sz="2400" dirty="0" smtClean="0"/>
              <a:t> </a:t>
            </a:r>
            <a:endParaRPr lang="en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928" y="954000"/>
            <a:ext cx="596900" cy="368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224" y="1386000"/>
            <a:ext cx="596900" cy="368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5413" y="2060848"/>
            <a:ext cx="6642100" cy="1397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5776" y="4180204"/>
            <a:ext cx="2944800" cy="38079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5816" y="4800881"/>
            <a:ext cx="2146300" cy="3683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1516" y="5363426"/>
            <a:ext cx="9906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891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Policy improvement: convergence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9924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 smtClean="0"/>
              <a:t>If</a:t>
            </a:r>
            <a:r>
              <a:rPr lang="en-US" sz="2400" dirty="0" smtClean="0"/>
              <a:t> a</a:t>
            </a:r>
            <a:r>
              <a:rPr lang="en" sz="2400" dirty="0" smtClean="0"/>
              <a:t> new policy after improvement</a:t>
            </a:r>
            <a:endParaRPr lang="en-US" sz="2400" dirty="0" smtClean="0"/>
          </a:p>
          <a:p>
            <a:pPr lvl="0"/>
            <a:endParaRPr lang="en-US" sz="2400" dirty="0" smtClean="0"/>
          </a:p>
          <a:p>
            <a:pPr lvl="0"/>
            <a:endParaRPr lang="en-US" sz="2400" dirty="0" smtClean="0"/>
          </a:p>
          <a:p>
            <a:pPr lvl="0"/>
            <a:endParaRPr lang="en-US" sz="2400" dirty="0" smtClean="0"/>
          </a:p>
          <a:p>
            <a:pPr lvl="0"/>
            <a:endParaRPr lang="en-US" sz="2400" dirty="0" smtClean="0"/>
          </a:p>
          <a:p>
            <a:pPr lvl="0"/>
            <a:endParaRPr lang="en-US" sz="2400" dirty="0" smtClean="0"/>
          </a:p>
          <a:p>
            <a:r>
              <a:rPr lang="en" sz="2400" dirty="0" smtClean="0"/>
              <a:t>is the same as </a:t>
            </a:r>
            <a:r>
              <a:rPr lang="en-US" sz="2400" dirty="0" smtClean="0"/>
              <a:t>the </a:t>
            </a:r>
            <a:r>
              <a:rPr lang="en" sz="2400" dirty="0" smtClean="0"/>
              <a:t>old one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pPr lvl="0"/>
            <a:r>
              <a:rPr lang="en" sz="2400" dirty="0" smtClean="0"/>
              <a:t>then it is optimal! </a:t>
            </a:r>
          </a:p>
          <a:p>
            <a:endParaRPr lang="en" sz="2400" dirty="0" smtClean="0"/>
          </a:p>
          <a:p>
            <a:pPr lvl="0"/>
            <a:r>
              <a:rPr lang="en" sz="2400" dirty="0" smtClean="0"/>
              <a:t> </a:t>
            </a:r>
            <a:endParaRPr lang="en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413" y="1372465"/>
            <a:ext cx="6642100" cy="1397000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3119090" y="3686398"/>
            <a:ext cx="3442990" cy="346062"/>
            <a:chOff x="3119090" y="3771900"/>
            <a:chExt cx="3442990" cy="34606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19090" y="3771900"/>
              <a:ext cx="990600" cy="3048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92080" y="3889362"/>
              <a:ext cx="1270000" cy="2286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34185" y="3889362"/>
              <a:ext cx="533400" cy="190500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0363" y="5291396"/>
            <a:ext cx="61722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56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325196" y="5174449"/>
            <a:ext cx="6782533" cy="981043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Policy improvement: convergence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9924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 smtClean="0"/>
              <a:t>If </a:t>
            </a:r>
            <a:r>
              <a:rPr lang="en-US" sz="2400" dirty="0" smtClean="0"/>
              <a:t>a </a:t>
            </a:r>
            <a:r>
              <a:rPr lang="en" sz="2400" dirty="0" smtClean="0"/>
              <a:t>new policy after improvement</a:t>
            </a:r>
            <a:endParaRPr lang="en-US" sz="2400" dirty="0" smtClean="0"/>
          </a:p>
          <a:p>
            <a:pPr lvl="0"/>
            <a:endParaRPr lang="en-US" sz="2400" dirty="0" smtClean="0"/>
          </a:p>
          <a:p>
            <a:pPr lvl="0"/>
            <a:endParaRPr lang="en-US" sz="2400" dirty="0" smtClean="0"/>
          </a:p>
          <a:p>
            <a:pPr lvl="0"/>
            <a:endParaRPr lang="en-US" sz="2400" dirty="0" smtClean="0"/>
          </a:p>
          <a:p>
            <a:pPr lvl="0"/>
            <a:endParaRPr lang="en-US" sz="2400" dirty="0" smtClean="0"/>
          </a:p>
          <a:p>
            <a:pPr lvl="0"/>
            <a:endParaRPr lang="en-US" sz="2400" dirty="0" smtClean="0"/>
          </a:p>
          <a:p>
            <a:r>
              <a:rPr lang="en" sz="2400" dirty="0" smtClean="0"/>
              <a:t>is the same as </a:t>
            </a:r>
            <a:r>
              <a:rPr lang="en-US" sz="2400" dirty="0" smtClean="0"/>
              <a:t>the </a:t>
            </a:r>
            <a:r>
              <a:rPr lang="en" sz="2400" dirty="0" smtClean="0"/>
              <a:t>old one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pPr lvl="0"/>
            <a:r>
              <a:rPr lang="en" sz="2400" dirty="0" smtClean="0"/>
              <a:t>then it is optimal! </a:t>
            </a:r>
          </a:p>
          <a:p>
            <a:endParaRPr lang="en" sz="2400" dirty="0" smtClean="0"/>
          </a:p>
          <a:p>
            <a:pPr lvl="0"/>
            <a:r>
              <a:rPr lang="en" sz="2400" dirty="0" smtClean="0"/>
              <a:t> </a:t>
            </a:r>
            <a:endParaRPr lang="en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413" y="1372465"/>
            <a:ext cx="6642100" cy="1397000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3119090" y="3686398"/>
            <a:ext cx="3442990" cy="346062"/>
            <a:chOff x="3119090" y="3771900"/>
            <a:chExt cx="3442990" cy="34606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19090" y="3771900"/>
              <a:ext cx="990600" cy="3048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92080" y="3889362"/>
              <a:ext cx="1270000" cy="2286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34185" y="3889362"/>
              <a:ext cx="533400" cy="190500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0363" y="5291396"/>
            <a:ext cx="6172200" cy="825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751473" y="4679291"/>
            <a:ext cx="3898824" cy="5170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15000"/>
              </a:lnSpc>
              <a:spcAft>
                <a:spcPts val="1600"/>
              </a:spcAft>
            </a:pPr>
            <a:r>
              <a:rPr lang="en" sz="2400" dirty="0"/>
              <a:t>Bellman </a:t>
            </a:r>
            <a:r>
              <a:rPr lang="en" sz="2400" dirty="0">
                <a:solidFill>
                  <a:srgbClr val="306C8D"/>
                </a:solidFill>
              </a:rPr>
              <a:t>optimality</a:t>
            </a:r>
            <a:r>
              <a:rPr lang="en" sz="2400" dirty="0"/>
              <a:t> equation </a:t>
            </a:r>
          </a:p>
        </p:txBody>
      </p:sp>
    </p:spTree>
    <p:extLst>
      <p:ext uri="{BB962C8B-B14F-4D97-AF65-F5344CB8AC3E}">
        <p14:creationId xmlns:p14="http://schemas.microsoft.com/office/powerpoint/2010/main" val="42149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spc="-30" dirty="0">
                <a:solidFill>
                  <a:srgbClr val="306C8D"/>
                </a:solidFill>
              </a:rPr>
              <a:t>Determining </a:t>
            </a:r>
            <a:r>
              <a:rPr lang="en-US" sz="3200" b="1" spc="-30" dirty="0" smtClean="0">
                <a:solidFill>
                  <a:srgbClr val="306C8D"/>
                </a:solidFill>
              </a:rPr>
              <a:t>an </a:t>
            </a:r>
            <a:r>
              <a:rPr lang="en" sz="3200" b="1" spc="-30" dirty="0" smtClean="0">
                <a:solidFill>
                  <a:srgbClr val="306C8D"/>
                </a:solidFill>
              </a:rPr>
              <a:t>optimal </a:t>
            </a:r>
            <a:r>
              <a:rPr lang="en" sz="3200" b="1" spc="-30" dirty="0">
                <a:solidFill>
                  <a:srgbClr val="306C8D"/>
                </a:solidFill>
              </a:rPr>
              <a:t>policy </a:t>
            </a:r>
            <a:r>
              <a:rPr lang="en" sz="3200" b="1" spc="-30" dirty="0" smtClean="0">
                <a:solidFill>
                  <a:srgbClr val="306C8D"/>
                </a:solidFill>
              </a:rPr>
              <a:t>from</a:t>
            </a:r>
            <a:r>
              <a:rPr lang="en-US" sz="3200" b="1" spc="-30" dirty="0" smtClean="0">
                <a:solidFill>
                  <a:srgbClr val="306C8D"/>
                </a:solidFill>
              </a:rPr>
              <a:t>              ,</a:t>
            </a:r>
            <a:endParaRPr lang="en-US" sz="3200" b="1" spc="-30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9924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>
                <a:schemeClr val="dk1"/>
              </a:buClr>
              <a:buSzPct val="42307"/>
            </a:pPr>
            <a:r>
              <a:rPr lang="en" sz="2400" dirty="0"/>
              <a:t>If </a:t>
            </a:r>
            <a:r>
              <a:rPr lang="en-US" sz="2400" dirty="0"/>
              <a:t> </a:t>
            </a:r>
            <a:r>
              <a:rPr lang="en-US" sz="2400" dirty="0" smtClean="0"/>
              <a:t>     </a:t>
            </a:r>
            <a:r>
              <a:rPr lang="en" sz="2400" dirty="0" smtClean="0"/>
              <a:t>is </a:t>
            </a:r>
            <a:r>
              <a:rPr lang="en" sz="2400" dirty="0"/>
              <a:t>known –  how to recover </a:t>
            </a:r>
            <a:r>
              <a:rPr lang="en-US" sz="2400" dirty="0" smtClean="0"/>
              <a:t>an</a:t>
            </a:r>
            <a:r>
              <a:rPr lang="en" sz="2400" dirty="0" smtClean="0"/>
              <a:t> </a:t>
            </a:r>
            <a:r>
              <a:rPr lang="en" sz="2400" dirty="0"/>
              <a:t>optimal policy</a:t>
            </a:r>
            <a:r>
              <a:rPr lang="en" sz="2400" dirty="0" smtClean="0"/>
              <a:t>?</a:t>
            </a:r>
            <a:endParaRPr lang="en-US" sz="2400" dirty="0" smtClean="0"/>
          </a:p>
          <a:p>
            <a:pPr lvl="0">
              <a:buClr>
                <a:schemeClr val="dk1"/>
              </a:buClr>
              <a:buSzPct val="42307"/>
            </a:pPr>
            <a:endParaRPr lang="en-US" sz="2400" dirty="0"/>
          </a:p>
          <a:p>
            <a:pPr lvl="0">
              <a:buClr>
                <a:schemeClr val="dk1"/>
              </a:buClr>
              <a:buSzPct val="42307"/>
            </a:pPr>
            <a:endParaRPr lang="en-US" sz="2400" dirty="0" smtClean="0"/>
          </a:p>
          <a:p>
            <a:pPr lvl="0">
              <a:buClr>
                <a:schemeClr val="dk1"/>
              </a:buClr>
              <a:buSzPct val="42307"/>
            </a:pPr>
            <a:endParaRPr lang="en-US" sz="2400" dirty="0"/>
          </a:p>
          <a:p>
            <a:pPr lvl="0">
              <a:buClr>
                <a:schemeClr val="dk1"/>
              </a:buClr>
              <a:buSzPct val="42307"/>
            </a:pPr>
            <a:endParaRPr lang="en-US" sz="2400" dirty="0" smtClean="0"/>
          </a:p>
          <a:p>
            <a:pPr lvl="0"/>
            <a:r>
              <a:rPr lang="en-US" sz="2400" dirty="0"/>
              <a:t>If  </a:t>
            </a:r>
            <a:r>
              <a:rPr lang="en-US" sz="2400" dirty="0" smtClean="0"/>
              <a:t>     </a:t>
            </a:r>
            <a:r>
              <a:rPr lang="en-US" sz="2400" dirty="0"/>
              <a:t>is known – how to recover </a:t>
            </a:r>
            <a:r>
              <a:rPr lang="en-US" sz="2400" dirty="0" smtClean="0"/>
              <a:t>an </a:t>
            </a:r>
            <a:r>
              <a:rPr lang="en-US" sz="2400" dirty="0"/>
              <a:t>optimal policy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2263" y="1785562"/>
            <a:ext cx="3708400" cy="558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7624" y="1052736"/>
            <a:ext cx="279400" cy="241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1241" y="2880000"/>
            <a:ext cx="304800" cy="215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3728" y="103989"/>
            <a:ext cx="990600" cy="419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8344" y="100794"/>
            <a:ext cx="13589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282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4499991" y="4093885"/>
            <a:ext cx="1656185" cy="487243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713" y="3509236"/>
            <a:ext cx="6667500" cy="1397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98748" y="5085184"/>
            <a:ext cx="74354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dirty="0">
                <a:solidFill>
                  <a:srgbClr val="306C8D"/>
                </a:solidFill>
              </a:rPr>
              <a:t>Unknown model dynamics → unable to recover </a:t>
            </a:r>
            <a:endParaRPr lang="en-US" sz="2400" dirty="0" smtClean="0">
              <a:solidFill>
                <a:srgbClr val="306C8D"/>
              </a:solidFill>
            </a:endParaRPr>
          </a:p>
          <a:p>
            <a:pPr lvl="0"/>
            <a:r>
              <a:rPr lang="en-US" sz="2400" dirty="0" smtClean="0">
                <a:solidFill>
                  <a:srgbClr val="306C8D"/>
                </a:solidFill>
              </a:rPr>
              <a:t>                            an </a:t>
            </a:r>
            <a:r>
              <a:rPr lang="en" sz="2400" dirty="0" smtClean="0">
                <a:solidFill>
                  <a:srgbClr val="306C8D"/>
                </a:solidFill>
              </a:rPr>
              <a:t>optimal </a:t>
            </a:r>
            <a:r>
              <a:rPr lang="en" sz="2400" dirty="0">
                <a:solidFill>
                  <a:srgbClr val="306C8D"/>
                </a:solidFill>
              </a:rPr>
              <a:t>policy </a:t>
            </a:r>
            <a:r>
              <a:rPr lang="en" sz="2400" dirty="0" smtClean="0">
                <a:solidFill>
                  <a:srgbClr val="306C8D"/>
                </a:solidFill>
              </a:rPr>
              <a:t>from</a:t>
            </a:r>
            <a:r>
              <a:rPr lang="en-US" sz="2400" dirty="0" smtClean="0">
                <a:solidFill>
                  <a:srgbClr val="306C8D"/>
                </a:solidFill>
              </a:rPr>
              <a:t>  </a:t>
            </a:r>
            <a:r>
              <a:rPr lang="en" sz="2400" dirty="0" smtClean="0">
                <a:solidFill>
                  <a:srgbClr val="306C8D"/>
                </a:solidFill>
              </a:rPr>
              <a:t> </a:t>
            </a:r>
            <a:r>
              <a:rPr lang="en-US" sz="2400" dirty="0" smtClean="0">
                <a:solidFill>
                  <a:srgbClr val="306C8D"/>
                </a:solidFill>
              </a:rPr>
              <a:t>     </a:t>
            </a:r>
            <a:endParaRPr lang="en" sz="2400" dirty="0">
              <a:solidFill>
                <a:srgbClr val="306C8D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263" y="1785562"/>
            <a:ext cx="3708400" cy="558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8000" y="910800"/>
            <a:ext cx="79924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>
                <a:schemeClr val="dk1"/>
              </a:buClr>
              <a:buSzPct val="42307"/>
            </a:pPr>
            <a:r>
              <a:rPr lang="en" sz="2400" dirty="0"/>
              <a:t>If </a:t>
            </a:r>
            <a:r>
              <a:rPr lang="en-US" sz="2400" dirty="0"/>
              <a:t> </a:t>
            </a:r>
            <a:r>
              <a:rPr lang="en-US" sz="2400" dirty="0" smtClean="0"/>
              <a:t>     </a:t>
            </a:r>
            <a:r>
              <a:rPr lang="en" sz="2400" dirty="0" smtClean="0"/>
              <a:t>is </a:t>
            </a:r>
            <a:r>
              <a:rPr lang="en" sz="2400" dirty="0"/>
              <a:t>known –  how to recover </a:t>
            </a:r>
            <a:r>
              <a:rPr lang="en-US" sz="2400" dirty="0" smtClean="0"/>
              <a:t>an</a:t>
            </a:r>
            <a:r>
              <a:rPr lang="en" sz="2400" dirty="0" smtClean="0"/>
              <a:t> </a:t>
            </a:r>
            <a:r>
              <a:rPr lang="en" sz="2400" dirty="0"/>
              <a:t>optimal policy</a:t>
            </a:r>
            <a:r>
              <a:rPr lang="en" sz="2400" dirty="0" smtClean="0"/>
              <a:t>?</a:t>
            </a:r>
            <a:endParaRPr lang="en-US" sz="2400" dirty="0" smtClean="0"/>
          </a:p>
          <a:p>
            <a:pPr lvl="0">
              <a:buClr>
                <a:schemeClr val="dk1"/>
              </a:buClr>
              <a:buSzPct val="42307"/>
            </a:pPr>
            <a:endParaRPr lang="en-US" sz="2400" dirty="0"/>
          </a:p>
          <a:p>
            <a:pPr lvl="0">
              <a:buClr>
                <a:schemeClr val="dk1"/>
              </a:buClr>
              <a:buSzPct val="42307"/>
            </a:pPr>
            <a:endParaRPr lang="en-US" sz="2400" dirty="0" smtClean="0"/>
          </a:p>
          <a:p>
            <a:pPr lvl="0">
              <a:buClr>
                <a:schemeClr val="dk1"/>
              </a:buClr>
              <a:buSzPct val="42307"/>
            </a:pPr>
            <a:endParaRPr lang="en-US" sz="2400" dirty="0"/>
          </a:p>
          <a:p>
            <a:pPr lvl="0">
              <a:buClr>
                <a:schemeClr val="dk1"/>
              </a:buClr>
              <a:buSzPct val="42307"/>
            </a:pPr>
            <a:endParaRPr lang="en-US" sz="2400" dirty="0" smtClean="0"/>
          </a:p>
          <a:p>
            <a:pPr lvl="0"/>
            <a:r>
              <a:rPr lang="en-US" sz="2400" dirty="0"/>
              <a:t>If  </a:t>
            </a:r>
            <a:r>
              <a:rPr lang="en-US" sz="2400" dirty="0" smtClean="0"/>
              <a:t>     </a:t>
            </a:r>
            <a:r>
              <a:rPr lang="en-US" sz="2400" dirty="0"/>
              <a:t>is known – how to recover </a:t>
            </a:r>
            <a:r>
              <a:rPr lang="en-US" sz="2400" dirty="0" smtClean="0"/>
              <a:t>an </a:t>
            </a:r>
            <a:r>
              <a:rPr lang="en-US" sz="2400" dirty="0"/>
              <a:t>optimal policy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7624" y="1052736"/>
            <a:ext cx="279400" cy="2413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1241" y="2880000"/>
            <a:ext cx="304800" cy="215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1376" y="5616000"/>
            <a:ext cx="304800" cy="215900"/>
          </a:xfrm>
          <a:prstGeom prst="rect">
            <a:avLst/>
          </a:prstGeom>
        </p:spPr>
      </p:pic>
      <p:sp>
        <p:nvSpPr>
          <p:cNvPr id="14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spc="-30" dirty="0">
                <a:solidFill>
                  <a:srgbClr val="306C8D"/>
                </a:solidFill>
              </a:rPr>
              <a:t>Determining </a:t>
            </a:r>
            <a:r>
              <a:rPr lang="en-US" sz="3200" b="1" spc="-30" dirty="0" smtClean="0">
                <a:solidFill>
                  <a:srgbClr val="306C8D"/>
                </a:solidFill>
              </a:rPr>
              <a:t>an </a:t>
            </a:r>
            <a:r>
              <a:rPr lang="en" sz="3200" b="1" spc="-30" dirty="0" smtClean="0">
                <a:solidFill>
                  <a:srgbClr val="306C8D"/>
                </a:solidFill>
              </a:rPr>
              <a:t>optimal </a:t>
            </a:r>
            <a:r>
              <a:rPr lang="en" sz="3200" b="1" spc="-30" dirty="0">
                <a:solidFill>
                  <a:srgbClr val="306C8D"/>
                </a:solidFill>
              </a:rPr>
              <a:t>policy </a:t>
            </a:r>
            <a:r>
              <a:rPr lang="en" sz="3200" b="1" spc="-30" dirty="0" smtClean="0">
                <a:solidFill>
                  <a:srgbClr val="306C8D"/>
                </a:solidFill>
              </a:rPr>
              <a:t>from</a:t>
            </a:r>
            <a:r>
              <a:rPr lang="en-US" sz="3200" b="1" spc="-30" dirty="0" smtClean="0">
                <a:solidFill>
                  <a:srgbClr val="306C8D"/>
                </a:solidFill>
              </a:rPr>
              <a:t>              ,</a:t>
            </a:r>
            <a:endParaRPr lang="en-US" sz="3200" b="1" spc="-30" dirty="0">
              <a:solidFill>
                <a:srgbClr val="306C8D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33728" y="103989"/>
            <a:ext cx="990600" cy="4191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68344" y="100794"/>
            <a:ext cx="13589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5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Precise evaluation is not needed</a:t>
            </a:r>
            <a:endParaRPr lang="en-US" sz="3200" b="1" dirty="0">
              <a:solidFill>
                <a:srgbClr val="306C8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9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7084590"/>
              </p:ext>
            </p:extLst>
          </p:nvPr>
        </p:nvGraphicFramePr>
        <p:xfrm>
          <a:off x="899592" y="708340"/>
          <a:ext cx="3671988" cy="1784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997"/>
                <a:gridCol w="917997"/>
                <a:gridCol w="917997"/>
                <a:gridCol w="917997"/>
              </a:tblGrid>
              <a:tr h="594852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168085"/>
              </p:ext>
            </p:extLst>
          </p:nvPr>
        </p:nvGraphicFramePr>
        <p:xfrm>
          <a:off x="4900108" y="708340"/>
          <a:ext cx="3671988" cy="1784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997"/>
                <a:gridCol w="917997"/>
                <a:gridCol w="917997"/>
                <a:gridCol w="917997"/>
              </a:tblGrid>
              <a:tr h="59485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5152136" y="1420598"/>
            <a:ext cx="360040" cy="360040"/>
            <a:chOff x="6228184" y="728700"/>
            <a:chExt cx="360040" cy="360040"/>
          </a:xfrm>
        </p:grpSpPr>
        <p:cxnSp>
          <p:nvCxnSpPr>
            <p:cNvPr id="19" name="Straight Arrow Connector 18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6096585" y="1432477"/>
            <a:ext cx="360040" cy="360040"/>
            <a:chOff x="6228184" y="728700"/>
            <a:chExt cx="360040" cy="360040"/>
          </a:xfrm>
        </p:grpSpPr>
        <p:cxnSp>
          <p:nvCxnSpPr>
            <p:cNvPr id="25" name="Straight Arrow Connector 24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6096585" y="2025278"/>
            <a:ext cx="360040" cy="360040"/>
            <a:chOff x="6228184" y="728700"/>
            <a:chExt cx="360040" cy="360040"/>
          </a:xfrm>
        </p:grpSpPr>
        <p:cxnSp>
          <p:nvCxnSpPr>
            <p:cNvPr id="28" name="Straight Arrow Connector 27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7032688" y="1420598"/>
            <a:ext cx="360040" cy="360040"/>
            <a:chOff x="6228184" y="728700"/>
            <a:chExt cx="360040" cy="360040"/>
          </a:xfrm>
        </p:grpSpPr>
        <p:cxnSp>
          <p:nvCxnSpPr>
            <p:cNvPr id="31" name="Straight Arrow Connector 30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7032688" y="836713"/>
            <a:ext cx="360040" cy="360040"/>
            <a:chOff x="6228184" y="728700"/>
            <a:chExt cx="360040" cy="360040"/>
          </a:xfrm>
        </p:grpSpPr>
        <p:cxnSp>
          <p:nvCxnSpPr>
            <p:cNvPr id="34" name="Straight Arrow Connector 33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6083820" y="836713"/>
            <a:ext cx="360040" cy="360040"/>
            <a:chOff x="6228184" y="728700"/>
            <a:chExt cx="360040" cy="360040"/>
          </a:xfrm>
        </p:grpSpPr>
        <p:cxnSp>
          <p:nvCxnSpPr>
            <p:cNvPr id="37" name="Straight Arrow Connector 36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Straight Arrow Connector 39"/>
          <p:cNvCxnSpPr/>
          <p:nvPr/>
        </p:nvCxnSpPr>
        <p:spPr>
          <a:xfrm flipV="1">
            <a:off x="5332156" y="2025278"/>
            <a:ext cx="0" cy="36004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5152136" y="2205298"/>
            <a:ext cx="360040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7032688" y="2025278"/>
            <a:ext cx="360040" cy="360040"/>
            <a:chOff x="6228184" y="728700"/>
            <a:chExt cx="360040" cy="360040"/>
          </a:xfrm>
        </p:grpSpPr>
        <p:cxnSp>
          <p:nvCxnSpPr>
            <p:cNvPr id="43" name="Straight Arrow Connector 42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7924444" y="1420598"/>
            <a:ext cx="360040" cy="360040"/>
            <a:chOff x="6228184" y="728700"/>
            <a:chExt cx="360040" cy="360040"/>
          </a:xfrm>
        </p:grpSpPr>
        <p:cxnSp>
          <p:nvCxnSpPr>
            <p:cNvPr id="46" name="Straight Arrow Connector 45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7924444" y="836713"/>
            <a:ext cx="360040" cy="360040"/>
            <a:chOff x="6228184" y="728700"/>
            <a:chExt cx="360040" cy="360040"/>
          </a:xfrm>
        </p:grpSpPr>
        <p:cxnSp>
          <p:nvCxnSpPr>
            <p:cNvPr id="49" name="Straight Arrow Connector 48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TextBox 79"/>
          <p:cNvSpPr txBox="1"/>
          <p:nvPr/>
        </p:nvSpPr>
        <p:spPr>
          <a:xfrm>
            <a:off x="1691680" y="159023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Value function </a:t>
            </a:r>
            <a:endParaRPr lang="en-US" sz="2400" dirty="0"/>
          </a:p>
        </p:txBody>
      </p:sp>
      <p:sp>
        <p:nvSpPr>
          <p:cNvPr id="81" name="TextBox 80"/>
          <p:cNvSpPr txBox="1"/>
          <p:nvPr/>
        </p:nvSpPr>
        <p:spPr>
          <a:xfrm>
            <a:off x="5730858" y="159023"/>
            <a:ext cx="2010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Greedy policy </a:t>
            </a:r>
            <a:endParaRPr lang="en-US" sz="2400" dirty="0"/>
          </a:p>
        </p:txBody>
      </p:sp>
      <p:sp>
        <p:nvSpPr>
          <p:cNvPr id="82" name="TextBox 81"/>
          <p:cNvSpPr txBox="1"/>
          <p:nvPr/>
        </p:nvSpPr>
        <p:spPr>
          <a:xfrm>
            <a:off x="378838" y="1196753"/>
            <a:ext cx="553998" cy="744756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2400" dirty="0" smtClean="0"/>
              <a:t>0 </a:t>
            </a:r>
            <a:r>
              <a:rPr lang="en-US" sz="2400" dirty="0" err="1" smtClean="0"/>
              <a:t>iter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733543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899592" y="708340"/>
          <a:ext cx="3671988" cy="1784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997"/>
                <a:gridCol w="917997"/>
                <a:gridCol w="917997"/>
                <a:gridCol w="917997"/>
              </a:tblGrid>
              <a:tr h="594852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0.000</a:t>
                      </a:r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900108" y="708340"/>
          <a:ext cx="3671988" cy="1784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997"/>
                <a:gridCol w="917997"/>
                <a:gridCol w="917997"/>
                <a:gridCol w="917997"/>
              </a:tblGrid>
              <a:tr h="59485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899592" y="2652556"/>
          <a:ext cx="3671988" cy="178455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17997"/>
                <a:gridCol w="917997"/>
                <a:gridCol w="917997"/>
                <a:gridCol w="917997"/>
              </a:tblGrid>
              <a:tr h="594852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-7.598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-4.986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E56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-3.127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-7.816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-5.834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E56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-2.963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0.543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997E"/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-6.115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E56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-4.186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0.332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99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4914002" y="2652556"/>
          <a:ext cx="3671988" cy="178455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17997"/>
                <a:gridCol w="917997"/>
                <a:gridCol w="917997"/>
                <a:gridCol w="917997"/>
              </a:tblGrid>
              <a:tr h="59485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E569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E569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997E"/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E569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99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899592" y="4596772"/>
          <a:ext cx="3671988" cy="178455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17997"/>
                <a:gridCol w="917997"/>
                <a:gridCol w="917997"/>
                <a:gridCol w="917997"/>
              </a:tblGrid>
              <a:tr h="594852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-13.827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-13.289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-11.318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997E"/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-14.768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E56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-14.193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E569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-10.722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99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-5.346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8A040"/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-16.111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-13.454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-6.059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C39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4932460" y="4596772"/>
          <a:ext cx="3671988" cy="178455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17997"/>
                <a:gridCol w="917997"/>
                <a:gridCol w="917997"/>
                <a:gridCol w="917997"/>
              </a:tblGrid>
              <a:tr h="59485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997E"/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E569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E569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99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8A040"/>
                    </a:solidFill>
                  </a:tcPr>
                </a:tc>
              </a:tr>
              <a:tr h="59485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8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C39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5152136" y="1420598"/>
            <a:ext cx="360040" cy="360040"/>
            <a:chOff x="6228184" y="728700"/>
            <a:chExt cx="360040" cy="360040"/>
          </a:xfrm>
        </p:grpSpPr>
        <p:cxnSp>
          <p:nvCxnSpPr>
            <p:cNvPr id="19" name="Straight Arrow Connector 18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6096585" y="1432477"/>
            <a:ext cx="360040" cy="360040"/>
            <a:chOff x="6228184" y="728700"/>
            <a:chExt cx="360040" cy="360040"/>
          </a:xfrm>
        </p:grpSpPr>
        <p:cxnSp>
          <p:nvCxnSpPr>
            <p:cNvPr id="25" name="Straight Arrow Connector 24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6096585" y="2025278"/>
            <a:ext cx="360040" cy="360040"/>
            <a:chOff x="6228184" y="728700"/>
            <a:chExt cx="360040" cy="360040"/>
          </a:xfrm>
        </p:grpSpPr>
        <p:cxnSp>
          <p:nvCxnSpPr>
            <p:cNvPr id="28" name="Straight Arrow Connector 27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7032688" y="1420598"/>
            <a:ext cx="360040" cy="360040"/>
            <a:chOff x="6228184" y="728700"/>
            <a:chExt cx="360040" cy="360040"/>
          </a:xfrm>
        </p:grpSpPr>
        <p:cxnSp>
          <p:nvCxnSpPr>
            <p:cNvPr id="31" name="Straight Arrow Connector 30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7032688" y="836713"/>
            <a:ext cx="360040" cy="360040"/>
            <a:chOff x="6228184" y="728700"/>
            <a:chExt cx="360040" cy="360040"/>
          </a:xfrm>
        </p:grpSpPr>
        <p:cxnSp>
          <p:nvCxnSpPr>
            <p:cNvPr id="34" name="Straight Arrow Connector 33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6083820" y="836713"/>
            <a:ext cx="360040" cy="360040"/>
            <a:chOff x="6228184" y="728700"/>
            <a:chExt cx="360040" cy="360040"/>
          </a:xfrm>
        </p:grpSpPr>
        <p:cxnSp>
          <p:nvCxnSpPr>
            <p:cNvPr id="37" name="Straight Arrow Connector 36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Straight Arrow Connector 39"/>
          <p:cNvCxnSpPr/>
          <p:nvPr/>
        </p:nvCxnSpPr>
        <p:spPr>
          <a:xfrm flipV="1">
            <a:off x="5332156" y="2025278"/>
            <a:ext cx="0" cy="36004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5152136" y="2205298"/>
            <a:ext cx="360040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5188140" y="4164724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7032688" y="2025278"/>
            <a:ext cx="360040" cy="360040"/>
            <a:chOff x="6228184" y="728700"/>
            <a:chExt cx="360040" cy="360040"/>
          </a:xfrm>
        </p:grpSpPr>
        <p:cxnSp>
          <p:nvCxnSpPr>
            <p:cNvPr id="43" name="Straight Arrow Connector 42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7924444" y="1420598"/>
            <a:ext cx="360040" cy="360040"/>
            <a:chOff x="6228184" y="728700"/>
            <a:chExt cx="360040" cy="360040"/>
          </a:xfrm>
        </p:grpSpPr>
        <p:cxnSp>
          <p:nvCxnSpPr>
            <p:cNvPr id="46" name="Straight Arrow Connector 45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7924444" y="836713"/>
            <a:ext cx="360040" cy="360040"/>
            <a:chOff x="6228184" y="728700"/>
            <a:chExt cx="360040" cy="360040"/>
          </a:xfrm>
        </p:grpSpPr>
        <p:cxnSp>
          <p:nvCxnSpPr>
            <p:cNvPr id="49" name="Straight Arrow Connector 48"/>
            <p:cNvCxnSpPr/>
            <p:nvPr/>
          </p:nvCxnSpPr>
          <p:spPr>
            <a:xfrm flipV="1">
              <a:off x="6408204" y="728700"/>
              <a:ext cx="0" cy="36004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6228184" y="908720"/>
              <a:ext cx="360040" cy="0"/>
            </a:xfrm>
            <a:prstGeom prst="straightConnector1">
              <a:avLst/>
            </a:prstGeom>
            <a:ln w="31750">
              <a:solidFill>
                <a:schemeClr val="bg1">
                  <a:lumMod val="8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3" name="Straight Arrow Connector 52"/>
          <p:cNvCxnSpPr/>
          <p:nvPr/>
        </p:nvCxnSpPr>
        <p:spPr>
          <a:xfrm>
            <a:off x="6132589" y="4164724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7050690" y="4164724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7050690" y="3516652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6119824" y="3516652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5188140" y="3516652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6119824" y="2940588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8140468" y="3396907"/>
            <a:ext cx="0" cy="295854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8140468" y="2792661"/>
            <a:ext cx="0" cy="295854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7212708" y="2792661"/>
            <a:ext cx="0" cy="295854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5254310" y="6108940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6132589" y="6108940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7050690" y="6108940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7050690" y="5460868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6119824" y="5460868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260148" y="5460868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6119824" y="4884804"/>
            <a:ext cx="324036" cy="0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8140468" y="5341123"/>
            <a:ext cx="0" cy="295854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8140468" y="4736877"/>
            <a:ext cx="0" cy="295854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>
            <a:off x="7212708" y="4736877"/>
            <a:ext cx="0" cy="295854"/>
          </a:xfrm>
          <a:prstGeom prst="straightConnector1">
            <a:avLst/>
          </a:prstGeom>
          <a:ln w="31750">
            <a:solidFill>
              <a:schemeClr val="bg1">
                <a:lumMod val="8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1691680" y="159023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Value function </a:t>
            </a:r>
            <a:endParaRPr lang="en-US" sz="2400" dirty="0"/>
          </a:p>
        </p:txBody>
      </p:sp>
      <p:sp>
        <p:nvSpPr>
          <p:cNvPr id="82" name="TextBox 81"/>
          <p:cNvSpPr txBox="1"/>
          <p:nvPr/>
        </p:nvSpPr>
        <p:spPr>
          <a:xfrm>
            <a:off x="378838" y="1196753"/>
            <a:ext cx="553998" cy="744756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2400" dirty="0" smtClean="0"/>
              <a:t>0 </a:t>
            </a:r>
            <a:r>
              <a:rPr lang="en-US" sz="2400" dirty="0" err="1" smtClean="0"/>
              <a:t>iter</a:t>
            </a:r>
            <a:endParaRPr lang="en-US" sz="2400" dirty="0"/>
          </a:p>
        </p:txBody>
      </p:sp>
      <p:sp>
        <p:nvSpPr>
          <p:cNvPr id="83" name="TextBox 82"/>
          <p:cNvSpPr txBox="1"/>
          <p:nvPr/>
        </p:nvSpPr>
        <p:spPr>
          <a:xfrm>
            <a:off x="378838" y="3137513"/>
            <a:ext cx="553998" cy="744756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2400" dirty="0" smtClean="0"/>
              <a:t>5 </a:t>
            </a:r>
            <a:r>
              <a:rPr lang="en-US" sz="2400" dirty="0" err="1" smtClean="0"/>
              <a:t>iter</a:t>
            </a:r>
            <a:endParaRPr lang="en-US" sz="2400" dirty="0"/>
          </a:p>
        </p:txBody>
      </p:sp>
      <p:sp>
        <p:nvSpPr>
          <p:cNvPr id="84" name="TextBox 83"/>
          <p:cNvSpPr txBox="1"/>
          <p:nvPr/>
        </p:nvSpPr>
        <p:spPr>
          <a:xfrm>
            <a:off x="378838" y="4892901"/>
            <a:ext cx="553998" cy="1216039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2400" smtClean="0"/>
              <a:t>9999 </a:t>
            </a:r>
            <a:r>
              <a:rPr lang="en-US" sz="2400" dirty="0" err="1" smtClean="0"/>
              <a:t>iter</a:t>
            </a:r>
            <a:endParaRPr lang="en-US" sz="2400" dirty="0"/>
          </a:p>
        </p:txBody>
      </p:sp>
      <p:sp>
        <p:nvSpPr>
          <p:cNvPr id="74" name="TextBox 73"/>
          <p:cNvSpPr txBox="1"/>
          <p:nvPr/>
        </p:nvSpPr>
        <p:spPr>
          <a:xfrm>
            <a:off x="5730858" y="159023"/>
            <a:ext cx="2010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Greedy policy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748895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>
                <a:solidFill>
                  <a:srgbClr val="337296"/>
                </a:solidFill>
              </a:rPr>
              <a:t>Roadmap</a:t>
            </a:r>
            <a:endParaRPr lang="en-US" sz="3200" b="1" dirty="0">
              <a:solidFill>
                <a:srgbClr val="33729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992472" cy="4282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600"/>
              </a:spcAft>
            </a:pPr>
            <a:r>
              <a:rPr lang="en" sz="2400" dirty="0"/>
              <a:t>Now we know what is </a:t>
            </a:r>
          </a:p>
          <a:p>
            <a:pPr marL="457200" lvl="0" indent="-342000">
              <a:spcAft>
                <a:spcPts val="1600"/>
              </a:spcAft>
              <a:buSzPct val="100000"/>
              <a:buFont typeface="Arial" charset="0"/>
              <a:buChar char="•"/>
            </a:pPr>
            <a:r>
              <a:rPr lang="en" sz="2400" dirty="0"/>
              <a:t>Policy evaluation </a:t>
            </a:r>
            <a:r>
              <a:rPr lang="en" sz="2400" dirty="0" smtClean="0"/>
              <a:t>(</a:t>
            </a:r>
            <a:r>
              <a:rPr lang="en" sz="2400" dirty="0"/>
              <a:t>based on Bellman </a:t>
            </a:r>
            <a:r>
              <a:rPr lang="en" sz="2400" b="1" dirty="0">
                <a:solidFill>
                  <a:srgbClr val="337296"/>
                </a:solidFill>
              </a:rPr>
              <a:t>expectation</a:t>
            </a:r>
            <a:r>
              <a:rPr lang="en" sz="2400" dirty="0"/>
              <a:t> </a:t>
            </a:r>
            <a:r>
              <a:rPr lang="en" sz="2400" dirty="0" err="1"/>
              <a:t>eq</a:t>
            </a:r>
            <a:r>
              <a:rPr lang="en" sz="2400" dirty="0"/>
              <a:t>)</a:t>
            </a:r>
          </a:p>
          <a:p>
            <a:pPr marL="457200" lvl="0" indent="-342000">
              <a:spcAft>
                <a:spcPts val="1600"/>
              </a:spcAft>
              <a:buSzPct val="100000"/>
              <a:buFont typeface="Arial" charset="0"/>
              <a:buChar char="•"/>
            </a:pPr>
            <a:r>
              <a:rPr lang="en" sz="2400" dirty="0"/>
              <a:t>Policy improvement </a:t>
            </a:r>
            <a:r>
              <a:rPr lang="en" sz="2400" dirty="0" smtClean="0"/>
              <a:t>(</a:t>
            </a:r>
            <a:r>
              <a:rPr lang="en" sz="2400" dirty="0"/>
              <a:t>based on Bellman</a:t>
            </a:r>
            <a:r>
              <a:rPr lang="en" sz="2400" dirty="0">
                <a:solidFill>
                  <a:srgbClr val="42997E"/>
                </a:solidFill>
              </a:rPr>
              <a:t> </a:t>
            </a:r>
            <a:r>
              <a:rPr lang="en" sz="2400" b="1" dirty="0">
                <a:solidFill>
                  <a:srgbClr val="42997E"/>
                </a:solidFill>
              </a:rPr>
              <a:t>optimality</a:t>
            </a:r>
            <a:r>
              <a:rPr lang="en" sz="2400" dirty="0">
                <a:solidFill>
                  <a:srgbClr val="42997E"/>
                </a:solidFill>
              </a:rPr>
              <a:t> </a:t>
            </a:r>
            <a:r>
              <a:rPr lang="en" sz="2400" dirty="0" err="1"/>
              <a:t>eq</a:t>
            </a:r>
            <a:r>
              <a:rPr lang="en" sz="2400" dirty="0" smtClean="0"/>
              <a:t>)</a:t>
            </a:r>
            <a:endParaRPr lang="en-US" sz="2400" dirty="0"/>
          </a:p>
          <a:p>
            <a:pPr marL="457200" lvl="0" indent="-342000">
              <a:spcAft>
                <a:spcPts val="1600"/>
              </a:spcAft>
              <a:buSzPct val="100000"/>
              <a:buFont typeface="Arial" charset="0"/>
              <a:buChar char="•"/>
            </a:pPr>
            <a:endParaRPr lang="en-US" sz="2400" dirty="0"/>
          </a:p>
          <a:p>
            <a:pPr lvl="0" algn="ctr">
              <a:lnSpc>
                <a:spcPct val="115000"/>
              </a:lnSpc>
              <a:spcAft>
                <a:spcPts val="600"/>
              </a:spcAft>
              <a:buClr>
                <a:schemeClr val="dk1"/>
              </a:buClr>
              <a:buSzPct val="42307"/>
            </a:pPr>
            <a:r>
              <a:rPr lang="en-US" sz="2400" dirty="0"/>
              <a:t>The finishing </a:t>
            </a:r>
            <a:r>
              <a:rPr lang="en-US" sz="2400" dirty="0" smtClean="0"/>
              <a:t>touches: </a:t>
            </a:r>
          </a:p>
          <a:p>
            <a:pPr lvl="0" algn="ctr">
              <a:spcAft>
                <a:spcPts val="600"/>
              </a:spcAft>
              <a:buClr>
                <a:schemeClr val="dk1"/>
              </a:buClr>
              <a:buSzPct val="42307"/>
            </a:pPr>
            <a:r>
              <a:rPr lang="en-US" sz="2400" dirty="0" smtClean="0"/>
              <a:t>how </a:t>
            </a:r>
            <a:r>
              <a:rPr lang="en-US" sz="2400" dirty="0"/>
              <a:t>to combine them to </a:t>
            </a:r>
            <a:r>
              <a:rPr lang="en-US" sz="2400" dirty="0" smtClean="0"/>
              <a:t>obtain an </a:t>
            </a:r>
            <a:r>
              <a:rPr lang="en-US" sz="2400" dirty="0"/>
              <a:t>optimal policy?</a:t>
            </a:r>
          </a:p>
          <a:p>
            <a:pPr lvl="0" algn="ctr">
              <a:spcAft>
                <a:spcPts val="1600"/>
              </a:spcAft>
            </a:pPr>
            <a:endParaRPr lang="en-US" sz="2400" dirty="0"/>
          </a:p>
          <a:p>
            <a:pPr marL="457200" lvl="0" indent="-381000">
              <a:spcAft>
                <a:spcPts val="1600"/>
              </a:spcAft>
              <a:buSzPct val="100000"/>
            </a:pP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77438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E.g.: data center non-stop cooling system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2759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S</a:t>
            </a:r>
            <a:r>
              <a:rPr lang="en-US" sz="2400" dirty="0"/>
              <a:t>tates – temperature measurements 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A</a:t>
            </a:r>
            <a:r>
              <a:rPr lang="en-US" sz="2400" dirty="0"/>
              <a:t>ctions – different fans speed 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R = 0</a:t>
            </a:r>
            <a:r>
              <a:rPr lang="en-US" sz="2400" dirty="0"/>
              <a:t>   for exceeding temperature thresholds  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R = +1</a:t>
            </a:r>
            <a:r>
              <a:rPr lang="en-US" sz="2400" dirty="0"/>
              <a:t> for each second system is cool </a:t>
            </a:r>
          </a:p>
          <a:p>
            <a:pPr marL="114300" algn="ctr">
              <a:spcAft>
                <a:spcPts val="1600"/>
              </a:spcAft>
            </a:pPr>
            <a:r>
              <a:rPr lang="en" sz="2400" dirty="0">
                <a:solidFill>
                  <a:srgbClr val="42997E"/>
                </a:solidFill>
              </a:rPr>
              <a:t>What could go wrong with such a design</a:t>
            </a:r>
            <a:r>
              <a:rPr lang="en" sz="2400" dirty="0" smtClean="0">
                <a:solidFill>
                  <a:srgbClr val="42997E"/>
                </a:solidFill>
              </a:rPr>
              <a:t>?</a:t>
            </a:r>
            <a:endParaRPr lang="en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828000" y="3929576"/>
            <a:ext cx="5464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Infinite return for </a:t>
            </a:r>
            <a:r>
              <a:rPr lang="en-US" sz="2400" dirty="0">
                <a:solidFill>
                  <a:srgbClr val="C00000"/>
                </a:solidFill>
              </a:rPr>
              <a:t>non optimal </a:t>
            </a:r>
            <a:r>
              <a:rPr lang="en-US" sz="2400" dirty="0" smtClean="0"/>
              <a:t>behavior!</a:t>
            </a:r>
            <a:endParaRPr lang="en-US" sz="2400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059832" y="4391241"/>
            <a:ext cx="864096" cy="477919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427984" y="4391241"/>
            <a:ext cx="864096" cy="477919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000" y="4672800"/>
            <a:ext cx="77978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39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864258" y="1916832"/>
            <a:ext cx="7704409" cy="1143000"/>
          </a:xfrm>
        </p:spPr>
        <p:txBody>
          <a:bodyPr>
            <a:noAutofit/>
          </a:bodyPr>
          <a:lstStyle/>
          <a:p>
            <a:r>
              <a:rPr lang="en" sz="3200" b="1" dirty="0">
                <a:solidFill>
                  <a:srgbClr val="306C8D"/>
                </a:solidFill>
              </a:rPr>
              <a:t>Generalized policy iteration</a:t>
            </a:r>
            <a:r>
              <a:rPr lang="en-US" sz="3200" b="1" dirty="0" smtClean="0">
                <a:solidFill>
                  <a:srgbClr val="306C8D"/>
                </a:solidFill>
              </a:rPr>
              <a:t>: </a:t>
            </a:r>
            <a:br>
              <a:rPr lang="en-US" sz="3200" b="1" dirty="0" smtClean="0">
                <a:solidFill>
                  <a:srgbClr val="306C8D"/>
                </a:solidFill>
              </a:rPr>
            </a:br>
            <a:r>
              <a:rPr lang="en" sz="3200" b="1" dirty="0">
                <a:solidFill>
                  <a:srgbClr val="337296"/>
                </a:solidFill>
              </a:rPr>
              <a:t> Policy and value iteration</a:t>
            </a:r>
            <a:endParaRPr lang="en-US" sz="3200" b="1" dirty="0">
              <a:solidFill>
                <a:srgbClr val="337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92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>
                <a:solidFill>
                  <a:srgbClr val="337296"/>
                </a:solidFill>
              </a:rPr>
              <a:t>The idea of policy and value iterations</a:t>
            </a:r>
            <a:endParaRPr lang="en-US" sz="3200" b="1" dirty="0">
              <a:solidFill>
                <a:srgbClr val="33729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69321" y="934072"/>
            <a:ext cx="23647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 dirty="0"/>
              <a:t>Policy evaluation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5868144" y="2646187"/>
            <a:ext cx="2767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 dirty="0"/>
              <a:t>Policy improvement</a:t>
            </a:r>
          </a:p>
        </p:txBody>
      </p:sp>
      <p:cxnSp>
        <p:nvCxnSpPr>
          <p:cNvPr id="6" name="Shape 1139"/>
          <p:cNvCxnSpPr/>
          <p:nvPr/>
        </p:nvCxnSpPr>
        <p:spPr>
          <a:xfrm rot="16200000" flipH="1">
            <a:off x="7251396" y="917816"/>
            <a:ext cx="600" cy="2127300"/>
          </a:xfrm>
          <a:prstGeom prst="curvedConnector3">
            <a:avLst>
              <a:gd name="adj1" fmla="val -85925000"/>
            </a:avLst>
          </a:prstGeom>
          <a:noFill/>
          <a:ln w="28575" cap="flat" cmpd="sng">
            <a:solidFill>
              <a:srgbClr val="42997E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" name="Shape 1140"/>
          <p:cNvCxnSpPr/>
          <p:nvPr/>
        </p:nvCxnSpPr>
        <p:spPr>
          <a:xfrm rot="16200000" flipH="1">
            <a:off x="7251396" y="1061832"/>
            <a:ext cx="600" cy="2127300"/>
          </a:xfrm>
          <a:prstGeom prst="curvedConnector3">
            <a:avLst>
              <a:gd name="adj1" fmla="val 82858333"/>
            </a:avLst>
          </a:prstGeom>
          <a:noFill/>
          <a:ln w="28575" cap="flat" cmpd="sng">
            <a:solidFill>
              <a:srgbClr val="42997E"/>
            </a:solidFill>
            <a:prstDash val="solid"/>
            <a:round/>
            <a:headEnd type="triangl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1131894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>
                <a:solidFill>
                  <a:srgbClr val="337296"/>
                </a:solidFill>
              </a:rPr>
              <a:t>The idea of policy and value iterations</a:t>
            </a:r>
            <a:endParaRPr lang="en-US" sz="3200" b="1" dirty="0">
              <a:solidFill>
                <a:srgbClr val="33729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8208496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  <a:buClr>
                <a:schemeClr val="dk1"/>
              </a:buClr>
              <a:buSzPct val="42307"/>
            </a:pPr>
            <a:r>
              <a:rPr lang="en" sz="2400" b="1" dirty="0">
                <a:solidFill>
                  <a:srgbClr val="42997E"/>
                </a:solidFill>
              </a:rPr>
              <a:t>Generalized policy iteration</a:t>
            </a:r>
          </a:p>
          <a:p>
            <a:pPr marL="457200" lvl="0" indent="-342000"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" sz="2400" dirty="0"/>
              <a:t>Evaluate given policy  </a:t>
            </a:r>
          </a:p>
          <a:p>
            <a:pPr marL="457200" lvl="0" indent="-342000"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" sz="2400" dirty="0"/>
              <a:t>Improve policy by acting </a:t>
            </a:r>
            <a:r>
              <a:rPr lang="en" sz="2400" dirty="0" smtClean="0"/>
              <a:t>greedily</a:t>
            </a:r>
            <a:r>
              <a:rPr lang="en-US" sz="2400" dirty="0" smtClean="0"/>
              <a:t>		</a:t>
            </a:r>
            <a:r>
              <a:rPr lang="en-US" sz="2400" dirty="0"/>
              <a:t> </a:t>
            </a:r>
            <a:r>
              <a:rPr lang="en-US" sz="2400" dirty="0" smtClean="0"/>
              <a:t>                </a:t>
            </a:r>
            <a:r>
              <a:rPr lang="en" sz="2400" dirty="0" smtClean="0"/>
              <a:t>w.r.t</a:t>
            </a:r>
            <a:r>
              <a:rPr lang="en" sz="2400" dirty="0"/>
              <a:t>. to it’s value </a:t>
            </a:r>
            <a:r>
              <a:rPr lang="en" sz="2400" dirty="0" smtClean="0"/>
              <a:t>function</a:t>
            </a:r>
            <a:endParaRPr lang="en" sz="2400" dirty="0"/>
          </a:p>
        </p:txBody>
      </p:sp>
      <p:sp>
        <p:nvSpPr>
          <p:cNvPr id="3" name="Rectangle 2"/>
          <p:cNvSpPr/>
          <p:nvPr/>
        </p:nvSpPr>
        <p:spPr>
          <a:xfrm>
            <a:off x="6069321" y="934072"/>
            <a:ext cx="23647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 dirty="0"/>
              <a:t>Policy evaluation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5868144" y="2646187"/>
            <a:ext cx="2767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 dirty="0"/>
              <a:t>Policy improvement</a:t>
            </a:r>
          </a:p>
        </p:txBody>
      </p:sp>
      <p:cxnSp>
        <p:nvCxnSpPr>
          <p:cNvPr id="6" name="Shape 1139"/>
          <p:cNvCxnSpPr/>
          <p:nvPr/>
        </p:nvCxnSpPr>
        <p:spPr>
          <a:xfrm rot="16200000" flipH="1">
            <a:off x="7251396" y="917816"/>
            <a:ext cx="600" cy="2127300"/>
          </a:xfrm>
          <a:prstGeom prst="curvedConnector3">
            <a:avLst>
              <a:gd name="adj1" fmla="val -85925000"/>
            </a:avLst>
          </a:prstGeom>
          <a:noFill/>
          <a:ln w="28575" cap="flat" cmpd="sng">
            <a:solidFill>
              <a:srgbClr val="42997E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" name="Shape 1140"/>
          <p:cNvCxnSpPr/>
          <p:nvPr/>
        </p:nvCxnSpPr>
        <p:spPr>
          <a:xfrm rot="16200000" flipH="1">
            <a:off x="7251396" y="1061832"/>
            <a:ext cx="600" cy="2127300"/>
          </a:xfrm>
          <a:prstGeom prst="curvedConnector3">
            <a:avLst>
              <a:gd name="adj1" fmla="val 82858333"/>
            </a:avLst>
          </a:prstGeom>
          <a:noFill/>
          <a:ln w="28575" cap="flat" cmpd="sng">
            <a:solidFill>
              <a:srgbClr val="42997E"/>
            </a:solidFill>
            <a:prstDash val="solid"/>
            <a:round/>
            <a:headEnd type="triangl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1361834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>
                <a:solidFill>
                  <a:srgbClr val="337296"/>
                </a:solidFill>
              </a:rPr>
              <a:t>The idea of policy and value iterations</a:t>
            </a:r>
            <a:endParaRPr lang="en-US" sz="3200" b="1" dirty="0">
              <a:solidFill>
                <a:srgbClr val="33729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8208496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  <a:buClr>
                <a:schemeClr val="dk1"/>
              </a:buClr>
              <a:buSzPct val="42307"/>
            </a:pPr>
            <a:r>
              <a:rPr lang="en" sz="2400" b="1" dirty="0">
                <a:solidFill>
                  <a:srgbClr val="42997E"/>
                </a:solidFill>
              </a:rPr>
              <a:t>Generalized policy iteration</a:t>
            </a:r>
          </a:p>
          <a:p>
            <a:pPr marL="457200" lvl="0" indent="-342000"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" sz="2400" dirty="0"/>
              <a:t>Evaluate given policy  </a:t>
            </a:r>
          </a:p>
          <a:p>
            <a:pPr marL="457200" lvl="0" indent="-342000"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" sz="2400" dirty="0"/>
              <a:t>Improve policy by acting </a:t>
            </a:r>
            <a:r>
              <a:rPr lang="en" sz="2400" dirty="0" smtClean="0"/>
              <a:t>greedily</a:t>
            </a:r>
            <a:r>
              <a:rPr lang="en-US" sz="2400" dirty="0" smtClean="0"/>
              <a:t>		</a:t>
            </a:r>
            <a:r>
              <a:rPr lang="en-US" sz="2400" dirty="0"/>
              <a:t> </a:t>
            </a:r>
            <a:r>
              <a:rPr lang="en-US" sz="2400" dirty="0" smtClean="0"/>
              <a:t>                </a:t>
            </a:r>
            <a:r>
              <a:rPr lang="en" sz="2400" dirty="0" smtClean="0"/>
              <a:t>w.r.t</a:t>
            </a:r>
            <a:r>
              <a:rPr lang="en" sz="2400" dirty="0"/>
              <a:t>. to it’s value function</a:t>
            </a:r>
          </a:p>
          <a:p>
            <a:pPr lvl="0">
              <a:spcAft>
                <a:spcPts val="600"/>
              </a:spcAft>
            </a:pPr>
            <a:r>
              <a:rPr lang="en" sz="2400" b="1" dirty="0">
                <a:solidFill>
                  <a:srgbClr val="42997E"/>
                </a:solidFill>
              </a:rPr>
              <a:t>Policy iteration</a:t>
            </a:r>
          </a:p>
          <a:p>
            <a:pPr marL="457200" lvl="0" indent="-342000"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" sz="2400" dirty="0"/>
              <a:t>Evaluate policy until convergence </a:t>
            </a:r>
            <a:r>
              <a:rPr lang="en-US" sz="2400" dirty="0" smtClean="0"/>
              <a:t>			 </a:t>
            </a:r>
            <a:r>
              <a:rPr lang="en" sz="2400" dirty="0" smtClean="0"/>
              <a:t>(</a:t>
            </a:r>
            <a:r>
              <a:rPr lang="en" sz="2400" dirty="0"/>
              <a:t>with some tolerance)</a:t>
            </a:r>
          </a:p>
          <a:p>
            <a:pPr marL="457200" lvl="0" indent="-342000">
              <a:spcAft>
                <a:spcPts val="600"/>
              </a:spcAft>
              <a:buFont typeface="+mj-lt"/>
              <a:buAutoNum type="arabicPeriod"/>
            </a:pPr>
            <a:r>
              <a:rPr lang="en" sz="2400" dirty="0"/>
              <a:t>Improve policy </a:t>
            </a:r>
          </a:p>
          <a:p>
            <a:pPr lvl="0">
              <a:spcAft>
                <a:spcPts val="600"/>
              </a:spcAft>
            </a:pPr>
            <a:r>
              <a:rPr lang="en" sz="2400" b="1" dirty="0">
                <a:solidFill>
                  <a:srgbClr val="42997E"/>
                </a:solidFill>
              </a:rPr>
              <a:t>Value iteration</a:t>
            </a:r>
          </a:p>
          <a:p>
            <a:pPr marL="457200" lvl="0" indent="-342000"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" sz="2400" dirty="0"/>
              <a:t>Evaluate policy only with single iteration </a:t>
            </a:r>
          </a:p>
          <a:p>
            <a:pPr marL="457200" lvl="0" indent="-342000"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" sz="2400" dirty="0"/>
              <a:t>Improve </a:t>
            </a:r>
            <a:r>
              <a:rPr lang="en" sz="2400" dirty="0" smtClean="0"/>
              <a:t>policy</a:t>
            </a:r>
            <a:endParaRPr lang="en" sz="2400" dirty="0"/>
          </a:p>
        </p:txBody>
      </p:sp>
      <p:sp>
        <p:nvSpPr>
          <p:cNvPr id="8" name="Rectangle 7"/>
          <p:cNvSpPr/>
          <p:nvPr/>
        </p:nvSpPr>
        <p:spPr>
          <a:xfrm>
            <a:off x="6069321" y="934072"/>
            <a:ext cx="23647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 dirty="0"/>
              <a:t>Policy evaluation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5868144" y="2646187"/>
            <a:ext cx="2767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 dirty="0"/>
              <a:t>Policy improvement</a:t>
            </a:r>
          </a:p>
        </p:txBody>
      </p:sp>
      <p:cxnSp>
        <p:nvCxnSpPr>
          <p:cNvPr id="10" name="Shape 1139"/>
          <p:cNvCxnSpPr/>
          <p:nvPr/>
        </p:nvCxnSpPr>
        <p:spPr>
          <a:xfrm rot="16200000" flipH="1">
            <a:off x="7251396" y="917816"/>
            <a:ext cx="600" cy="2127300"/>
          </a:xfrm>
          <a:prstGeom prst="curvedConnector3">
            <a:avLst>
              <a:gd name="adj1" fmla="val -85925000"/>
            </a:avLst>
          </a:prstGeom>
          <a:noFill/>
          <a:ln w="28575" cap="flat" cmpd="sng">
            <a:solidFill>
              <a:srgbClr val="42997E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" name="Shape 1140"/>
          <p:cNvCxnSpPr/>
          <p:nvPr/>
        </p:nvCxnSpPr>
        <p:spPr>
          <a:xfrm rot="16200000" flipH="1">
            <a:off x="7251396" y="1061832"/>
            <a:ext cx="600" cy="2127300"/>
          </a:xfrm>
          <a:prstGeom prst="curvedConnector3">
            <a:avLst>
              <a:gd name="adj1" fmla="val 82858333"/>
            </a:avLst>
          </a:prstGeom>
          <a:noFill/>
          <a:ln w="28575" cap="flat" cmpd="sng">
            <a:solidFill>
              <a:srgbClr val="42997E"/>
            </a:solidFill>
            <a:prstDash val="solid"/>
            <a:round/>
            <a:headEnd type="triangl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1572055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828000" y="907200"/>
            <a:ext cx="8280504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400" dirty="0" smtClean="0"/>
              <a:t>Initialize             and              arbitrarily for all</a:t>
            </a:r>
          </a:p>
          <a:p>
            <a:pPr marL="457200" lvl="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2400" dirty="0"/>
              <a:t>Perform policy evaluation (without internal initialization</a:t>
            </a:r>
            <a:r>
              <a:rPr lang="en-US" sz="2400" dirty="0" smtClean="0"/>
              <a:t>)</a:t>
            </a:r>
          </a:p>
          <a:p>
            <a:pPr marL="457200" lvl="0" indent="-457200">
              <a:spcAft>
                <a:spcPts val="600"/>
              </a:spcAft>
              <a:buFont typeface="+mj-lt"/>
              <a:buAutoNum type="arabicPeriod" startAt="3"/>
            </a:pPr>
            <a:r>
              <a:rPr lang="en-US" sz="2400" dirty="0"/>
              <a:t>Policy </a:t>
            </a:r>
            <a:r>
              <a:rPr lang="en-US" sz="2400" dirty="0" smtClean="0"/>
              <a:t>Improvement</a:t>
            </a:r>
          </a:p>
          <a:p>
            <a:pPr marL="457200" lvl="0" indent="-457200">
              <a:spcAft>
                <a:spcPts val="600"/>
              </a:spcAft>
              <a:buFont typeface="+mj-lt"/>
              <a:buAutoNum type="arabicPeriod" startAt="3"/>
            </a:pPr>
            <a:endParaRPr lang="en-US" sz="2400" dirty="0" smtClean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/>
              <a:t>For each               :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en-US" sz="2400" dirty="0"/>
          </a:p>
          <a:p>
            <a:pPr lvl="0">
              <a:lnSpc>
                <a:spcPct val="150000"/>
              </a:lnSpc>
              <a:spcAft>
                <a:spcPts val="600"/>
              </a:spcAft>
            </a:pPr>
            <a:r>
              <a:rPr lang="en-US" sz="2400" dirty="0"/>
              <a:t> </a:t>
            </a:r>
            <a:r>
              <a:rPr lang="en-US" sz="2400" dirty="0" smtClean="0"/>
              <a:t>     </a:t>
            </a:r>
          </a:p>
          <a:p>
            <a:pPr lvl="0"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/>
              <a:t>       If                                            , </a:t>
            </a:r>
            <a:r>
              <a:rPr lang="en-US" sz="2400" dirty="0"/>
              <a:t>then</a:t>
            </a:r>
          </a:p>
          <a:p>
            <a:pPr lvl="0">
              <a:spcAft>
                <a:spcPts val="600"/>
              </a:spcAft>
            </a:pPr>
            <a:r>
              <a:rPr lang="en-US" sz="2400" dirty="0"/>
              <a:t>If		     </a:t>
            </a:r>
            <a:r>
              <a:rPr lang="en-US" sz="2400" dirty="0" smtClean="0"/>
              <a:t>     , then </a:t>
            </a:r>
            <a:r>
              <a:rPr lang="en-US" sz="2400" dirty="0"/>
              <a:t>stop and return                 </a:t>
            </a:r>
            <a:r>
              <a:rPr lang="en-US" sz="2400" dirty="0" smtClean="0"/>
              <a:t>and                 ;</a:t>
            </a:r>
            <a:endParaRPr lang="en-US" sz="2400" dirty="0"/>
          </a:p>
          <a:p>
            <a:pPr lvl="0">
              <a:spcAft>
                <a:spcPts val="600"/>
              </a:spcAft>
            </a:pPr>
            <a:r>
              <a:rPr lang="en-US" sz="2400" dirty="0"/>
              <a:t>else go to 2</a:t>
            </a:r>
            <a:endParaRPr lang="en-US" sz="2400" dirty="0" smtClean="0"/>
          </a:p>
          <a:p>
            <a:pPr marL="457200" lvl="0" indent="-457200">
              <a:spcAft>
                <a:spcPts val="600"/>
              </a:spcAft>
              <a:buFont typeface="+mj-lt"/>
              <a:buAutoNum type="arabicPeriod" startAt="3"/>
            </a:pPr>
            <a:endParaRPr lang="ru-RU" sz="2400" dirty="0"/>
          </a:p>
        </p:txBody>
      </p:sp>
      <p:sp>
        <p:nvSpPr>
          <p:cNvPr id="39" name="Rectangle 38"/>
          <p:cNvSpPr/>
          <p:nvPr/>
        </p:nvSpPr>
        <p:spPr>
          <a:xfrm>
            <a:off x="3877969" y="3721938"/>
            <a:ext cx="4071167" cy="915404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" sz="3200" b="1">
                <a:solidFill>
                  <a:srgbClr val="337296"/>
                </a:solidFill>
              </a:rPr>
              <a:t>Policy iteration: scheme</a:t>
            </a:r>
            <a:endParaRPr lang="en-US" sz="3200" b="1" dirty="0">
              <a:solidFill>
                <a:srgbClr val="337296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654" y="981314"/>
            <a:ext cx="825500" cy="2794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928" y="956582"/>
            <a:ext cx="622300" cy="36830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4472" y="5314463"/>
            <a:ext cx="1016000" cy="22860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4736" y="2828483"/>
            <a:ext cx="914400" cy="3683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454" y="2872933"/>
            <a:ext cx="825500" cy="27940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7068" y="3339180"/>
            <a:ext cx="3022600" cy="36830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9436" y="4758595"/>
            <a:ext cx="3530600" cy="317500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26468" y="4741704"/>
            <a:ext cx="2743200" cy="34290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70000" y="5268199"/>
            <a:ext cx="2235200" cy="29210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27150" y="3811842"/>
            <a:ext cx="6489700" cy="825500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73026" y="2341360"/>
            <a:ext cx="3365500" cy="292100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28184" y="5327573"/>
            <a:ext cx="952500" cy="2286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556000" y="957600"/>
            <a:ext cx="596900" cy="368300"/>
          </a:xfrm>
          <a:prstGeom prst="rect">
            <a:avLst/>
          </a:prstGeom>
        </p:spPr>
      </p:pic>
      <p:cxnSp>
        <p:nvCxnSpPr>
          <p:cNvPr id="5" name="Elbow Connector 4"/>
          <p:cNvCxnSpPr>
            <a:stCxn id="39" idx="3"/>
          </p:cNvCxnSpPr>
          <p:nvPr/>
        </p:nvCxnSpPr>
        <p:spPr>
          <a:xfrm flipH="1" flipV="1">
            <a:off x="7452320" y="3196783"/>
            <a:ext cx="496816" cy="982857"/>
          </a:xfrm>
          <a:prstGeom prst="bentConnector4">
            <a:avLst>
              <a:gd name="adj1" fmla="val -46013"/>
              <a:gd name="adj2" fmla="val 73284"/>
            </a:avLst>
          </a:prstGeom>
          <a:ln w="25400">
            <a:solidFill>
              <a:srgbClr val="42997E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452066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0" y="0"/>
            <a:ext cx="9144000" cy="6206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" sz="3200" b="1">
                <a:solidFill>
                  <a:srgbClr val="337296"/>
                </a:solidFill>
              </a:rPr>
              <a:t>Value iteration</a:t>
            </a:r>
            <a:endParaRPr lang="en-US" sz="3200" b="1" dirty="0">
              <a:solidFill>
                <a:srgbClr val="337296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28000" y="907200"/>
            <a:ext cx="7704440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US" sz="2400" dirty="0" smtClean="0"/>
              <a:t>Initialize array</a:t>
            </a:r>
            <a:r>
              <a:rPr lang="en-US" sz="2400" dirty="0"/>
              <a:t> </a:t>
            </a:r>
            <a:r>
              <a:rPr lang="en-US" sz="2400" dirty="0" smtClean="0"/>
              <a:t>     </a:t>
            </a:r>
            <a:r>
              <a:rPr lang="ru-RU" sz="2400" dirty="0" smtClean="0"/>
              <a:t> </a:t>
            </a:r>
            <a:r>
              <a:rPr lang="en-US" sz="2400" dirty="0" smtClean="0"/>
              <a:t>arbitrarily (e.g., </a:t>
            </a:r>
            <a:r>
              <a:rPr lang="ru-RU" sz="2400" dirty="0" smtClean="0"/>
              <a:t> </a:t>
            </a:r>
            <a:r>
              <a:rPr lang="en-US" sz="2400" dirty="0" smtClean="0"/>
              <a:t>                      for all              )</a:t>
            </a:r>
          </a:p>
          <a:p>
            <a:pPr lvl="0">
              <a:spcAft>
                <a:spcPts val="600"/>
              </a:spcAft>
            </a:pPr>
            <a:r>
              <a:rPr lang="en-US" sz="2400" dirty="0" smtClean="0"/>
              <a:t>Repeat</a:t>
            </a:r>
          </a:p>
          <a:p>
            <a:pPr lvl="0">
              <a:spcAft>
                <a:spcPts val="600"/>
              </a:spcAft>
            </a:pPr>
            <a:endParaRPr lang="en-US" sz="2400" dirty="0"/>
          </a:p>
          <a:p>
            <a:pPr lvl="0">
              <a:spcAft>
                <a:spcPts val="600"/>
              </a:spcAft>
            </a:pPr>
            <a:r>
              <a:rPr lang="en-US" sz="2400" dirty="0" smtClean="0"/>
              <a:t>         For each</a:t>
            </a:r>
          </a:p>
          <a:p>
            <a:pPr lvl="0">
              <a:spcAft>
                <a:spcPts val="600"/>
              </a:spcAft>
            </a:pPr>
            <a:endParaRPr lang="en-US" sz="2400" dirty="0"/>
          </a:p>
          <a:p>
            <a:pPr lvl="0">
              <a:spcAft>
                <a:spcPts val="600"/>
              </a:spcAft>
            </a:pPr>
            <a:endParaRPr lang="en-US" sz="2400" dirty="0" smtClean="0"/>
          </a:p>
          <a:p>
            <a:pPr lvl="0">
              <a:spcAft>
                <a:spcPts val="600"/>
              </a:spcAft>
            </a:pPr>
            <a:endParaRPr lang="en-US" sz="2400" dirty="0"/>
          </a:p>
          <a:p>
            <a:pPr lvl="0">
              <a:lnSpc>
                <a:spcPct val="150000"/>
              </a:lnSpc>
              <a:spcAft>
                <a:spcPts val="600"/>
              </a:spcAft>
            </a:pPr>
            <a:endParaRPr lang="en-US" sz="2400" dirty="0"/>
          </a:p>
          <a:p>
            <a:pPr lvl="0">
              <a:spcAft>
                <a:spcPts val="600"/>
              </a:spcAft>
            </a:pPr>
            <a:r>
              <a:rPr lang="en-US" sz="2400" dirty="0" smtClean="0"/>
              <a:t>until                  (a small positive number)</a:t>
            </a:r>
            <a:endParaRPr lang="en-US" sz="2400" dirty="0"/>
          </a:p>
          <a:p>
            <a:pPr lvl="0">
              <a:spcAft>
                <a:spcPts val="600"/>
              </a:spcAft>
            </a:pPr>
            <a:r>
              <a:rPr lang="en-US" sz="2400" dirty="0" smtClean="0"/>
              <a:t>Output a deterministic policy,                  , such that</a:t>
            </a:r>
            <a:endParaRPr lang="ru-RU" sz="2400" dirty="0" smtClean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5" y="1834798"/>
            <a:ext cx="1003300" cy="2794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792" y="2303170"/>
            <a:ext cx="825500" cy="2794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672" y="4693560"/>
            <a:ext cx="927100" cy="279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68146" y="1921671"/>
            <a:ext cx="2649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/>
              <a:t>Bellman </a:t>
            </a:r>
            <a:r>
              <a:rPr lang="en" sz="2400" dirty="0">
                <a:solidFill>
                  <a:srgbClr val="337296"/>
                </a:solidFill>
              </a:rPr>
              <a:t>optimality </a:t>
            </a:r>
            <a:r>
              <a:rPr lang="en-US" sz="2400" dirty="0" smtClean="0">
                <a:solidFill>
                  <a:srgbClr val="337296"/>
                </a:solidFill>
              </a:rPr>
              <a:t> </a:t>
            </a:r>
          </a:p>
          <a:p>
            <a:pPr lvl="0">
              <a:spcAft>
                <a:spcPts val="800"/>
              </a:spcAft>
            </a:pPr>
            <a:r>
              <a:rPr lang="en" sz="2400" dirty="0" smtClean="0"/>
              <a:t>equation </a:t>
            </a:r>
            <a:r>
              <a:rPr lang="en" sz="2400" dirty="0"/>
              <a:t>for </a:t>
            </a:r>
            <a:r>
              <a:rPr lang="en" sz="2400" dirty="0" smtClean="0"/>
              <a:t> </a:t>
            </a:r>
            <a:endParaRPr lang="en" sz="2400" dirty="0"/>
          </a:p>
        </p:txBody>
      </p:sp>
      <p:sp>
        <p:nvSpPr>
          <p:cNvPr id="36" name="Rectangle 35"/>
          <p:cNvSpPr/>
          <p:nvPr/>
        </p:nvSpPr>
        <p:spPr>
          <a:xfrm>
            <a:off x="1890016" y="3162502"/>
            <a:ext cx="5922344" cy="882729"/>
          </a:xfrm>
          <a:prstGeom prst="rect">
            <a:avLst/>
          </a:prstGeom>
          <a:solidFill>
            <a:srgbClr val="306C8D">
              <a:alpha val="30000"/>
            </a:srgbClr>
          </a:solidFill>
        </p:spPr>
        <p:txBody>
          <a:bodyPr wrap="square" rtlCol="0" anchor="ctr">
            <a:spAutoFit/>
          </a:bodyPr>
          <a:lstStyle/>
          <a:p>
            <a:pPr marR="0" algn="ctr"/>
            <a:endParaRPr lang="en-US" sz="2400" smtClean="0">
              <a:solidFill>
                <a:srgbClr val="008B72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4525" y="2337169"/>
            <a:ext cx="596900" cy="3683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2881" y="964928"/>
            <a:ext cx="825500" cy="2794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14671" y="5217637"/>
            <a:ext cx="1016000" cy="228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16860" y="1079228"/>
            <a:ext cx="165100" cy="165100"/>
          </a:xfrm>
          <a:prstGeom prst="rect">
            <a:avLst/>
          </a:prstGeom>
        </p:spPr>
      </p:pic>
      <p:cxnSp>
        <p:nvCxnSpPr>
          <p:cNvPr id="19" name="Elbow Connector 18"/>
          <p:cNvCxnSpPr>
            <a:stCxn id="36" idx="3"/>
            <a:endCxn id="10" idx="2"/>
          </p:cNvCxnSpPr>
          <p:nvPr/>
        </p:nvCxnSpPr>
        <p:spPr>
          <a:xfrm flipH="1" flipV="1">
            <a:off x="6892962" y="2752668"/>
            <a:ext cx="919398" cy="851199"/>
          </a:xfrm>
          <a:prstGeom prst="bentConnector4">
            <a:avLst>
              <a:gd name="adj1" fmla="val -24864"/>
              <a:gd name="adj2" fmla="val 75926"/>
            </a:avLst>
          </a:prstGeom>
          <a:ln w="25400">
            <a:solidFill>
              <a:srgbClr val="42997E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57700" y="956471"/>
            <a:ext cx="1270000" cy="3683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90000" y="2718000"/>
            <a:ext cx="1714500" cy="3683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23752" y="3204000"/>
            <a:ext cx="5816600" cy="8255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68400" y="4111200"/>
            <a:ext cx="4457700" cy="3683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00000" y="5526000"/>
            <a:ext cx="64135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874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Autofit/>
          </a:bodyPr>
          <a:lstStyle/>
          <a:p>
            <a:pPr algn="l"/>
            <a:r>
              <a:rPr lang="en" sz="3200" b="1" dirty="0">
                <a:solidFill>
                  <a:srgbClr val="337296"/>
                </a:solidFill>
              </a:rPr>
              <a:t>Value iteration (VI) vs. Policy iteration (PI)</a:t>
            </a:r>
            <a:endParaRPr lang="en-US" sz="3200" b="1" dirty="0">
              <a:solidFill>
                <a:srgbClr val="33729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7584" y="910800"/>
            <a:ext cx="8208496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42900">
              <a:spcAft>
                <a:spcPts val="600"/>
              </a:spcAft>
              <a:buFont typeface="Arial" charset="0"/>
              <a:buChar char="•"/>
            </a:pPr>
            <a:r>
              <a:rPr lang="en" sz="2400" dirty="0"/>
              <a:t>VI is</a:t>
            </a:r>
            <a:r>
              <a:rPr lang="en" sz="2400" dirty="0">
                <a:solidFill>
                  <a:srgbClr val="337296"/>
                </a:solidFill>
              </a:rPr>
              <a:t> faster </a:t>
            </a:r>
            <a:r>
              <a:rPr lang="en" sz="2400" dirty="0"/>
              <a:t>per </a:t>
            </a:r>
            <a:r>
              <a:rPr lang="en" sz="2400" dirty="0"/>
              <a:t>cycle </a:t>
            </a:r>
            <a:r>
              <a:rPr lang="en" sz="2400" dirty="0" smtClean="0"/>
              <a:t>–</a:t>
            </a:r>
            <a:endParaRPr lang="en" sz="2400" dirty="0"/>
          </a:p>
          <a:p>
            <a:pPr marL="457200" lvl="0" indent="-342900">
              <a:spcAft>
                <a:spcPts val="600"/>
              </a:spcAft>
              <a:buFont typeface="Arial" charset="0"/>
              <a:buChar char="•"/>
            </a:pPr>
            <a:r>
              <a:rPr lang="en" sz="2400" dirty="0"/>
              <a:t>VI requires </a:t>
            </a:r>
            <a:r>
              <a:rPr lang="en" sz="2400" dirty="0">
                <a:solidFill>
                  <a:srgbClr val="337296"/>
                </a:solidFill>
              </a:rPr>
              <a:t>many </a:t>
            </a:r>
            <a:r>
              <a:rPr lang="en" sz="2400" dirty="0" smtClean="0"/>
              <a:t>cycles</a:t>
            </a:r>
            <a:endParaRPr lang="en-US" sz="2400" dirty="0" smtClean="0"/>
          </a:p>
          <a:p>
            <a:pPr marL="457200" lvl="0" indent="-342900">
              <a:spcAft>
                <a:spcPts val="600"/>
              </a:spcAft>
              <a:buFont typeface="Arial" charset="0"/>
              <a:buChar char="•"/>
            </a:pPr>
            <a:endParaRPr lang="en-US" sz="2400" dirty="0" smtClean="0"/>
          </a:p>
          <a:p>
            <a:pPr marL="457200" lvl="0" indent="-342900">
              <a:spcAft>
                <a:spcPts val="600"/>
              </a:spcAft>
              <a:buFont typeface="Arial" charset="0"/>
              <a:buChar char="•"/>
            </a:pPr>
            <a:r>
              <a:rPr lang="en" sz="2400" dirty="0" smtClean="0"/>
              <a:t>PI </a:t>
            </a:r>
            <a:r>
              <a:rPr lang="en" sz="2400" dirty="0"/>
              <a:t>is </a:t>
            </a:r>
            <a:r>
              <a:rPr lang="en" sz="2400" dirty="0">
                <a:solidFill>
                  <a:srgbClr val="42997E"/>
                </a:solidFill>
              </a:rPr>
              <a:t>slower </a:t>
            </a:r>
            <a:r>
              <a:rPr lang="en" sz="2400" dirty="0"/>
              <a:t>per </a:t>
            </a:r>
            <a:r>
              <a:rPr lang="en" sz="2400" dirty="0"/>
              <a:t>cycle </a:t>
            </a:r>
            <a:r>
              <a:rPr lang="en" sz="2400" dirty="0" smtClean="0"/>
              <a:t>–</a:t>
            </a:r>
            <a:endParaRPr lang="en" sz="2400" dirty="0"/>
          </a:p>
          <a:p>
            <a:pPr marL="457200" lvl="0" indent="-342900">
              <a:spcAft>
                <a:spcPts val="600"/>
              </a:spcAft>
              <a:buFont typeface="Arial" charset="0"/>
              <a:buChar char="•"/>
            </a:pPr>
            <a:r>
              <a:rPr lang="en" sz="2400" dirty="0"/>
              <a:t>PI requires </a:t>
            </a:r>
            <a:r>
              <a:rPr lang="en" sz="2400" dirty="0">
                <a:solidFill>
                  <a:srgbClr val="42997E"/>
                </a:solidFill>
              </a:rPr>
              <a:t>few </a:t>
            </a:r>
            <a:r>
              <a:rPr lang="en" sz="2400" dirty="0" smtClean="0"/>
              <a:t>cycles</a:t>
            </a:r>
            <a:endParaRPr lang="en-US" sz="2400" dirty="0" smtClean="0"/>
          </a:p>
          <a:p>
            <a:pPr marL="457200" lvl="0" indent="-342900">
              <a:spcAft>
                <a:spcPts val="600"/>
              </a:spcAft>
              <a:buFont typeface="Arial" charset="0"/>
              <a:buChar char="•"/>
            </a:pPr>
            <a:endParaRPr lang="en-US" sz="2400" dirty="0" smtClean="0">
              <a:solidFill>
                <a:srgbClr val="337296"/>
              </a:solidFill>
            </a:endParaRPr>
          </a:p>
          <a:p>
            <a:pPr marL="114300">
              <a:spcAft>
                <a:spcPts val="600"/>
              </a:spcAft>
            </a:pPr>
            <a:r>
              <a:rPr lang="en" sz="2400" dirty="0" smtClean="0">
                <a:solidFill>
                  <a:srgbClr val="337296"/>
                </a:solidFill>
              </a:rPr>
              <a:t>No </a:t>
            </a:r>
            <a:r>
              <a:rPr lang="en" sz="2400" dirty="0">
                <a:solidFill>
                  <a:srgbClr val="337296"/>
                </a:solidFill>
              </a:rPr>
              <a:t>silver bullet  </a:t>
            </a:r>
            <a:r>
              <a:rPr lang="en" sz="2400" dirty="0"/>
              <a:t>→  experiment with # of steps spent in policy evaluation phase to find the </a:t>
            </a:r>
            <a:r>
              <a:rPr lang="en" sz="2400" dirty="0" smtClean="0"/>
              <a:t>best</a:t>
            </a:r>
            <a:r>
              <a:rPr lang="ru-RU" sz="2400" dirty="0" smtClean="0"/>
              <a:t> </a:t>
            </a:r>
            <a:r>
              <a:rPr lang="en-US" sz="2400" baseline="30000" dirty="0"/>
              <a:t> </a:t>
            </a:r>
            <a:r>
              <a:rPr lang="en-US" sz="2400" dirty="0"/>
              <a:t>algorithm for </a:t>
            </a:r>
            <a:r>
              <a:rPr lang="en-US" sz="2400" dirty="0" smtClean="0"/>
              <a:t>the task</a:t>
            </a:r>
            <a:r>
              <a:rPr lang="en-US" sz="2400" dirty="0"/>
              <a:t> </a:t>
            </a:r>
            <a:r>
              <a:rPr lang="en-US" sz="2400" dirty="0" smtClean="0"/>
              <a:t>         </a:t>
            </a:r>
            <a:r>
              <a:rPr lang="en-US" sz="2400" dirty="0"/>
              <a:t>at </a:t>
            </a:r>
            <a:r>
              <a:rPr lang="en-US" sz="2400" dirty="0" smtClean="0"/>
              <a:t>hand</a:t>
            </a:r>
            <a:r>
              <a:rPr lang="en" sz="2400" dirty="0" smtClean="0"/>
              <a:t> </a:t>
            </a:r>
            <a:endParaRPr lang="en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32" y="910800"/>
            <a:ext cx="1574800" cy="419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968" y="2246026"/>
            <a:ext cx="26035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04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E.g.: </a:t>
            </a:r>
            <a:r>
              <a:rPr lang="en" sz="3200" b="1" dirty="0" err="1">
                <a:solidFill>
                  <a:srgbClr val="306C8D"/>
                </a:solidFill>
              </a:rPr>
              <a:t>сleaning</a:t>
            </a:r>
            <a:r>
              <a:rPr lang="en" sz="3200" b="1" dirty="0">
                <a:solidFill>
                  <a:srgbClr val="306C8D"/>
                </a:solidFill>
              </a:rPr>
              <a:t> robot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4483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S</a:t>
            </a:r>
            <a:r>
              <a:rPr lang="en-US" sz="2400" dirty="0"/>
              <a:t>tates – dust sensors, air 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A</a:t>
            </a:r>
            <a:r>
              <a:rPr lang="en-US" sz="2400" dirty="0"/>
              <a:t>ctions – cleaning / rest / conditioning on or off 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R = 100</a:t>
            </a:r>
            <a:r>
              <a:rPr lang="en-US" sz="2400" dirty="0"/>
              <a:t>  for long tedious floor cleaning task done 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R = 1 </a:t>
            </a:r>
            <a:r>
              <a:rPr lang="en-US" sz="2400" dirty="0"/>
              <a:t> for turning air conditioning on-off </a:t>
            </a:r>
          </a:p>
          <a:p>
            <a:pPr marL="457200" indent="-342900">
              <a:spcAft>
                <a:spcPts val="1600"/>
              </a:spcAft>
              <a:buFont typeface="Arial" charset="0"/>
              <a:buChar char="•"/>
            </a:pPr>
            <a:r>
              <a:rPr lang="en-US" sz="2400" dirty="0"/>
              <a:t>Episode </a:t>
            </a:r>
            <a:r>
              <a:rPr lang="en-US" sz="2400" b="1" dirty="0"/>
              <a:t>ends </a:t>
            </a:r>
            <a:r>
              <a:rPr lang="en-US" sz="2400" dirty="0"/>
              <a:t>each </a:t>
            </a:r>
            <a:r>
              <a:rPr lang="en-US" sz="2400" b="1" dirty="0"/>
              <a:t>day </a:t>
            </a:r>
            <a:endParaRPr lang="ru-RU" sz="2400" b="1" dirty="0" smtClean="0"/>
          </a:p>
          <a:p>
            <a:pPr marL="114300" algn="ctr">
              <a:spcAft>
                <a:spcPts val="1600"/>
              </a:spcAft>
            </a:pPr>
            <a:r>
              <a:rPr lang="en" sz="2400" dirty="0" smtClean="0">
                <a:solidFill>
                  <a:srgbClr val="42997E"/>
                </a:solidFill>
              </a:rPr>
              <a:t>What </a:t>
            </a:r>
            <a:r>
              <a:rPr lang="en" sz="2400" dirty="0">
                <a:solidFill>
                  <a:srgbClr val="42997E"/>
                </a:solidFill>
              </a:rPr>
              <a:t>could go wrong with such a design?</a:t>
            </a:r>
          </a:p>
          <a:p>
            <a:pPr marL="114300" lvl="0">
              <a:spcAft>
                <a:spcPts val="1600"/>
              </a:spcAft>
            </a:pPr>
            <a:endParaRPr lang="en" sz="2400" dirty="0"/>
          </a:p>
          <a:p>
            <a:pPr marL="457200" lvl="0" indent="-342900">
              <a:spcAft>
                <a:spcPts val="1600"/>
              </a:spcAft>
              <a:buFont typeface="Arial" charset="0"/>
              <a:buChar char="•"/>
            </a:pP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146651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 dirty="0">
                <a:solidFill>
                  <a:srgbClr val="306C8D"/>
                </a:solidFill>
              </a:rPr>
              <a:t>E.g.: </a:t>
            </a:r>
            <a:r>
              <a:rPr lang="en" sz="3200" b="1" dirty="0" err="1">
                <a:solidFill>
                  <a:srgbClr val="306C8D"/>
                </a:solidFill>
              </a:rPr>
              <a:t>сleaning</a:t>
            </a:r>
            <a:r>
              <a:rPr lang="en" sz="3200" b="1" dirty="0">
                <a:solidFill>
                  <a:srgbClr val="306C8D"/>
                </a:solidFill>
              </a:rPr>
              <a:t> robot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4483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S</a:t>
            </a:r>
            <a:r>
              <a:rPr lang="en-US" sz="2400" dirty="0"/>
              <a:t>tates – dust sensors, air 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A</a:t>
            </a:r>
            <a:r>
              <a:rPr lang="en-US" sz="2400" dirty="0"/>
              <a:t>ctions – cleaning / rest / conditioning on or off 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R = 100</a:t>
            </a:r>
            <a:r>
              <a:rPr lang="en-US" sz="2400" dirty="0"/>
              <a:t>  for long tedious floor cleaning task done </a:t>
            </a:r>
          </a:p>
          <a:p>
            <a:pPr marL="457200" indent="-342900" fontAlgn="base">
              <a:spcAft>
                <a:spcPts val="1600"/>
              </a:spcAft>
              <a:buFont typeface="Arial" charset="0"/>
              <a:buChar char="•"/>
            </a:pPr>
            <a:r>
              <a:rPr lang="en-US" sz="2400" b="1" dirty="0"/>
              <a:t>R = 1 </a:t>
            </a:r>
            <a:r>
              <a:rPr lang="en-US" sz="2400" dirty="0"/>
              <a:t> for turning air conditioning on-off </a:t>
            </a:r>
          </a:p>
          <a:p>
            <a:pPr marL="457200" indent="-342900">
              <a:spcAft>
                <a:spcPts val="1600"/>
              </a:spcAft>
              <a:buFont typeface="Arial" charset="0"/>
              <a:buChar char="•"/>
            </a:pPr>
            <a:r>
              <a:rPr lang="en-US" sz="2400" dirty="0"/>
              <a:t>Episode</a:t>
            </a:r>
            <a:r>
              <a:rPr lang="en-US" sz="2400" b="1" dirty="0"/>
              <a:t> ends </a:t>
            </a:r>
            <a:r>
              <a:rPr lang="en-US" sz="2400" dirty="0"/>
              <a:t>each </a:t>
            </a:r>
            <a:r>
              <a:rPr lang="en-US" sz="2400" b="1" dirty="0"/>
              <a:t>day</a:t>
            </a:r>
            <a:r>
              <a:rPr lang="en-US" sz="2400" dirty="0"/>
              <a:t> </a:t>
            </a:r>
            <a:endParaRPr lang="ru-RU" sz="2400" dirty="0" smtClean="0"/>
          </a:p>
          <a:p>
            <a:pPr marL="114300" algn="ctr">
              <a:spcAft>
                <a:spcPts val="1600"/>
              </a:spcAft>
            </a:pPr>
            <a:r>
              <a:rPr lang="en" sz="2400" dirty="0" smtClean="0">
                <a:solidFill>
                  <a:srgbClr val="42997E"/>
                </a:solidFill>
              </a:rPr>
              <a:t>What </a:t>
            </a:r>
            <a:r>
              <a:rPr lang="en" sz="2400" dirty="0">
                <a:solidFill>
                  <a:srgbClr val="42997E"/>
                </a:solidFill>
              </a:rPr>
              <a:t>could go wrong with such a design?</a:t>
            </a:r>
          </a:p>
          <a:p>
            <a:pPr marL="114300" lvl="0">
              <a:spcAft>
                <a:spcPts val="1600"/>
              </a:spcAft>
            </a:pPr>
            <a:endParaRPr lang="en" sz="2400" dirty="0"/>
          </a:p>
          <a:p>
            <a:pPr marL="457200" lvl="0" indent="-342900">
              <a:spcAft>
                <a:spcPts val="1600"/>
              </a:spcAft>
              <a:buFont typeface="Arial" charset="0"/>
              <a:buChar char="•"/>
            </a:pPr>
            <a:endParaRPr lang="en" sz="2400" dirty="0"/>
          </a:p>
        </p:txBody>
      </p:sp>
      <p:sp>
        <p:nvSpPr>
          <p:cNvPr id="3" name="Rectangle 2"/>
          <p:cNvSpPr/>
          <p:nvPr/>
        </p:nvSpPr>
        <p:spPr>
          <a:xfrm>
            <a:off x="793803" y="4365104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buClr>
                <a:schemeClr val="dk1"/>
              </a:buClr>
              <a:buSzPct val="45833"/>
            </a:pPr>
            <a:r>
              <a:rPr lang="en" sz="2400" dirty="0"/>
              <a:t>Reward(air) &lt; Reward(cleaning)</a:t>
            </a:r>
          </a:p>
          <a:p>
            <a:pPr lvl="0"/>
            <a:r>
              <a:rPr lang="en" sz="2400" dirty="0"/>
              <a:t>Time(air) &lt;&lt; Time(cleaning)</a:t>
            </a:r>
          </a:p>
          <a:p>
            <a:pPr lvl="0"/>
            <a:endParaRPr lang="en" sz="2400" dirty="0">
              <a:solidFill>
                <a:schemeClr val="dk2"/>
              </a:solidFill>
            </a:endParaRPr>
          </a:p>
          <a:p>
            <a:pPr lvl="0"/>
            <a:r>
              <a:rPr lang="en" sz="2400" dirty="0">
                <a:solidFill>
                  <a:srgbClr val="C00000"/>
                </a:solidFill>
              </a:rPr>
              <a:t>Positive</a:t>
            </a:r>
            <a:r>
              <a:rPr lang="en" sz="2400" dirty="0"/>
              <a:t> feedback</a:t>
            </a:r>
            <a:r>
              <a:rPr lang="en" sz="2400" b="1" dirty="0"/>
              <a:t> </a:t>
            </a:r>
            <a:r>
              <a:rPr lang="en" sz="2400" dirty="0">
                <a:solidFill>
                  <a:srgbClr val="C00000"/>
                </a:solidFill>
              </a:rPr>
              <a:t>loop</a:t>
            </a:r>
            <a:r>
              <a:rPr lang="en" sz="2400" dirty="0" smtClean="0"/>
              <a:t>!</a:t>
            </a:r>
            <a:endParaRPr lang="en" sz="2400" dirty="0"/>
          </a:p>
        </p:txBody>
      </p:sp>
      <p:sp>
        <p:nvSpPr>
          <p:cNvPr id="6" name="Shape 127"/>
          <p:cNvSpPr/>
          <p:nvPr/>
        </p:nvSpPr>
        <p:spPr>
          <a:xfrm>
            <a:off x="8380576" y="5099640"/>
            <a:ext cx="279900" cy="279900"/>
          </a:xfrm>
          <a:prstGeom prst="ellipse">
            <a:avLst/>
          </a:prstGeom>
          <a:solidFill>
            <a:srgbClr val="42997E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128"/>
          <p:cNvSpPr/>
          <p:nvPr/>
        </p:nvSpPr>
        <p:spPr>
          <a:xfrm>
            <a:off x="5980526" y="4931652"/>
            <a:ext cx="1229100" cy="5862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 cmpd="sng">
            <a:solidFill>
              <a:srgbClr val="42997E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/>
              <a:t>Rest</a:t>
            </a:r>
          </a:p>
        </p:txBody>
      </p:sp>
      <p:cxnSp>
        <p:nvCxnSpPr>
          <p:cNvPr id="8" name="Shape 129"/>
          <p:cNvCxnSpPr/>
          <p:nvPr/>
        </p:nvCxnSpPr>
        <p:spPr>
          <a:xfrm rot="-5400000" flipH="1">
            <a:off x="7473776" y="4052952"/>
            <a:ext cx="168000" cy="1925400"/>
          </a:xfrm>
          <a:prstGeom prst="curvedConnector3">
            <a:avLst>
              <a:gd name="adj1" fmla="val -134579"/>
            </a:avLst>
          </a:prstGeom>
          <a:noFill/>
          <a:ln w="25400" cap="flat" cmpd="sng">
            <a:solidFill>
              <a:srgbClr val="42997E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" name="Shape 130"/>
          <p:cNvCxnSpPr/>
          <p:nvPr/>
        </p:nvCxnSpPr>
        <p:spPr>
          <a:xfrm rot="5400000">
            <a:off x="5590676" y="4095252"/>
            <a:ext cx="168000" cy="1840800"/>
          </a:xfrm>
          <a:prstGeom prst="curvedConnector3">
            <a:avLst>
              <a:gd name="adj1" fmla="val -141741"/>
            </a:avLst>
          </a:prstGeom>
          <a:noFill/>
          <a:ln w="25400" cap="flat" cmpd="sng">
            <a:solidFill>
              <a:srgbClr val="C0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" name="Shape 132"/>
          <p:cNvCxnSpPr/>
          <p:nvPr/>
        </p:nvCxnSpPr>
        <p:spPr>
          <a:xfrm rot="5400000" flipH="1">
            <a:off x="5590676" y="4513452"/>
            <a:ext cx="168000" cy="1840800"/>
          </a:xfrm>
          <a:prstGeom prst="curvedConnector3">
            <a:avLst>
              <a:gd name="adj1" fmla="val -141741"/>
            </a:avLst>
          </a:prstGeom>
          <a:noFill/>
          <a:ln w="25400" cap="flat" cmpd="sng">
            <a:solidFill>
              <a:srgbClr val="C00000"/>
            </a:solidFill>
            <a:prstDash val="solid"/>
            <a:round/>
            <a:headEnd type="triangle" w="lg" len="lg"/>
            <a:tailEnd type="none" w="lg" len="lg"/>
          </a:ln>
        </p:spPr>
      </p:cxnSp>
      <p:sp>
        <p:nvSpPr>
          <p:cNvPr id="11" name="Shape 133"/>
          <p:cNvSpPr txBox="1"/>
          <p:nvPr/>
        </p:nvSpPr>
        <p:spPr>
          <a:xfrm>
            <a:off x="5188025" y="4175922"/>
            <a:ext cx="1089900" cy="52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>
                <a:solidFill>
                  <a:srgbClr val="306C8D"/>
                </a:solidFill>
              </a:rPr>
              <a:t>R=1</a:t>
            </a:r>
          </a:p>
        </p:txBody>
      </p:sp>
      <p:sp>
        <p:nvSpPr>
          <p:cNvPr id="12" name="Shape 134"/>
          <p:cNvSpPr txBox="1"/>
          <p:nvPr/>
        </p:nvSpPr>
        <p:spPr>
          <a:xfrm>
            <a:off x="7012826" y="4175922"/>
            <a:ext cx="1089900" cy="52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1" dirty="0">
                <a:solidFill>
                  <a:srgbClr val="306C8D"/>
                </a:solidFill>
              </a:rPr>
              <a:t>R=100</a:t>
            </a:r>
          </a:p>
        </p:txBody>
      </p:sp>
      <p:sp>
        <p:nvSpPr>
          <p:cNvPr id="13" name="Shape 135"/>
          <p:cNvSpPr txBox="1"/>
          <p:nvPr/>
        </p:nvSpPr>
        <p:spPr>
          <a:xfrm>
            <a:off x="6625040" y="5433852"/>
            <a:ext cx="1907400" cy="52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/>
              <a:t>Whole </a:t>
            </a:r>
            <a:r>
              <a:rPr lang="en" sz="2400" dirty="0" smtClean="0"/>
              <a:t>day</a:t>
            </a:r>
            <a:endParaRPr lang="en" sz="2400" dirty="0"/>
          </a:p>
        </p:txBody>
      </p:sp>
      <p:sp>
        <p:nvSpPr>
          <p:cNvPr id="14" name="Shape 136"/>
          <p:cNvSpPr txBox="1"/>
          <p:nvPr/>
        </p:nvSpPr>
        <p:spPr>
          <a:xfrm>
            <a:off x="4647026" y="5709312"/>
            <a:ext cx="2055300" cy="52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One second</a:t>
            </a:r>
          </a:p>
        </p:txBody>
      </p:sp>
      <p:sp>
        <p:nvSpPr>
          <p:cNvPr id="15" name="Shape 127"/>
          <p:cNvSpPr/>
          <p:nvPr/>
        </p:nvSpPr>
        <p:spPr>
          <a:xfrm>
            <a:off x="4644008" y="5099640"/>
            <a:ext cx="279900" cy="2799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306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</p:spPr>
        <p:txBody>
          <a:bodyPr anchor="t">
            <a:normAutofit/>
          </a:bodyPr>
          <a:lstStyle/>
          <a:p>
            <a:pPr algn="l"/>
            <a:r>
              <a:rPr lang="en" sz="3200" b="1">
                <a:solidFill>
                  <a:srgbClr val="306C8D"/>
                </a:solidFill>
              </a:rPr>
              <a:t>Reward discounting </a:t>
            </a:r>
            <a:endParaRPr lang="en-US" sz="3200" b="1" dirty="0">
              <a:solidFill>
                <a:srgbClr val="306C8D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8000" y="910800"/>
            <a:ext cx="77044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2400" dirty="0"/>
              <a:t>Get rid of infinite sum by </a:t>
            </a:r>
            <a:r>
              <a:rPr lang="en" sz="2400" dirty="0">
                <a:solidFill>
                  <a:srgbClr val="42997E"/>
                </a:solidFill>
              </a:rPr>
              <a:t>discounting</a:t>
            </a:r>
          </a:p>
          <a:p>
            <a:pPr lvl="0"/>
            <a:endParaRPr lang="en" sz="2400" dirty="0"/>
          </a:p>
          <a:p>
            <a:pPr lvl="0"/>
            <a:endParaRPr lang="en" sz="2400" dirty="0"/>
          </a:p>
          <a:p>
            <a:pPr lvl="0"/>
            <a:endParaRPr lang="en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144" y="940820"/>
            <a:ext cx="1473200" cy="330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28000" y="3356992"/>
            <a:ext cx="5040144" cy="26653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2400" dirty="0"/>
              <a:t>The same cake compared to today’s one worth </a:t>
            </a:r>
          </a:p>
          <a:p>
            <a:pPr marL="457200" lvl="0" indent="-342900">
              <a:spcAft>
                <a:spcPts val="1600"/>
              </a:spcAft>
              <a:buClr>
                <a:schemeClr val="tx1"/>
              </a:buClr>
              <a:buSzPct val="100000"/>
              <a:buFont typeface="Arial" charset="0"/>
              <a:buChar char="•"/>
            </a:pPr>
            <a:r>
              <a:rPr lang="en" sz="2400" dirty="0"/>
              <a:t>   </a:t>
            </a:r>
            <a:r>
              <a:rPr lang="ru-RU" sz="2400" dirty="0" smtClean="0"/>
              <a:t>   </a:t>
            </a:r>
            <a:r>
              <a:rPr lang="en" sz="2400" dirty="0" smtClean="0"/>
              <a:t>times </a:t>
            </a:r>
            <a:r>
              <a:rPr lang="en" sz="2400" dirty="0"/>
              <a:t>less tomorrow </a:t>
            </a:r>
          </a:p>
          <a:p>
            <a:pPr marL="457200" lvl="0" indent="-342900">
              <a:spcAft>
                <a:spcPts val="1000"/>
              </a:spcAft>
              <a:buClr>
                <a:schemeClr val="tx1"/>
              </a:buClr>
              <a:buSzPct val="100000"/>
              <a:buFont typeface="Arial" charset="0"/>
              <a:buChar char="•"/>
            </a:pPr>
            <a:r>
              <a:rPr lang="en" sz="2400" dirty="0"/>
              <a:t>   </a:t>
            </a:r>
            <a:r>
              <a:rPr lang="ru-RU" sz="2400" dirty="0" smtClean="0"/>
              <a:t>   </a:t>
            </a:r>
            <a:r>
              <a:rPr lang="en" sz="2400" dirty="0" smtClean="0"/>
              <a:t>times </a:t>
            </a:r>
            <a:r>
              <a:rPr lang="en" sz="2400" dirty="0"/>
              <a:t>less the day </a:t>
            </a:r>
            <a:r>
              <a:rPr lang="en" sz="2400" dirty="0" smtClean="0"/>
              <a:t>after</a:t>
            </a:r>
            <a:endParaRPr lang="ru-RU" sz="2400" dirty="0" smtClean="0"/>
          </a:p>
          <a:p>
            <a:pPr marL="114300" lvl="0"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" sz="2400" dirty="0" smtClean="0"/>
              <a:t> </a:t>
            </a:r>
            <a:r>
              <a:rPr lang="en" sz="2400" dirty="0"/>
              <a:t>tomorrow 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539" y="3503394"/>
            <a:ext cx="2802174" cy="157841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856819" y="4999430"/>
            <a:ext cx="27879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1600"/>
              </a:spcAft>
            </a:pPr>
            <a:r>
              <a:rPr lang="en" sz="2400">
                <a:solidFill>
                  <a:srgbClr val="42997E"/>
                </a:solidFill>
              </a:rPr>
              <a:t>will eat it day by day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1640" y="4524491"/>
            <a:ext cx="203200" cy="2413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1640" y="4973972"/>
            <a:ext cx="330200" cy="393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1308" y="5265260"/>
            <a:ext cx="203200" cy="2413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828000" y="2881994"/>
            <a:ext cx="21162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" sz="2400">
                <a:solidFill>
                  <a:srgbClr val="42997E"/>
                </a:solidFill>
              </a:rPr>
              <a:t>discount factor</a:t>
            </a:r>
            <a:endParaRPr lang="en" sz="2400" dirty="0">
              <a:solidFill>
                <a:srgbClr val="42997E"/>
              </a:solidFill>
            </a:endParaRPr>
          </a:p>
        </p:txBody>
      </p:sp>
      <p:sp>
        <p:nvSpPr>
          <p:cNvPr id="24" name="Freeform 23"/>
          <p:cNvSpPr/>
          <p:nvPr/>
        </p:nvSpPr>
        <p:spPr>
          <a:xfrm flipV="1">
            <a:off x="1781092" y="2362248"/>
            <a:ext cx="954157" cy="540688"/>
          </a:xfrm>
          <a:custGeom>
            <a:avLst/>
            <a:gdLst>
              <a:gd name="connsiteX0" fmla="*/ 0 w 954157"/>
              <a:gd name="connsiteY0" fmla="*/ 0 h 540688"/>
              <a:gd name="connsiteX1" fmla="*/ 0 w 954157"/>
              <a:gd name="connsiteY1" fmla="*/ 166977 h 540688"/>
              <a:gd name="connsiteX2" fmla="*/ 954157 w 954157"/>
              <a:gd name="connsiteY2" fmla="*/ 166977 h 540688"/>
              <a:gd name="connsiteX3" fmla="*/ 954157 w 954157"/>
              <a:gd name="connsiteY3" fmla="*/ 540688 h 540688"/>
              <a:gd name="connsiteX4" fmla="*/ 954157 w 954157"/>
              <a:gd name="connsiteY4" fmla="*/ 540688 h 540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4157" h="540688">
                <a:moveTo>
                  <a:pt x="0" y="0"/>
                </a:moveTo>
                <a:lnTo>
                  <a:pt x="0" y="166977"/>
                </a:lnTo>
                <a:lnTo>
                  <a:pt x="954157" y="166977"/>
                </a:lnTo>
                <a:lnTo>
                  <a:pt x="954157" y="540688"/>
                </a:lnTo>
                <a:lnTo>
                  <a:pt x="954157" y="540688"/>
                </a:lnTo>
              </a:path>
            </a:pathLst>
          </a:custGeom>
          <a:noFill/>
          <a:ln w="25400">
            <a:solidFill>
              <a:srgbClr val="42997E"/>
            </a:solidFill>
            <a:tailEnd type="triangle"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600" y="1645200"/>
            <a:ext cx="72009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3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yriad Pro+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none">
        <a:spAutoFit/>
      </a:bodyPr>
      <a:lstStyle>
        <a:defPPr marR="0">
          <a:defRPr sz="2400" smtClean="0">
            <a:solidFill>
              <a:srgbClr val="008B72"/>
            </a:solidFill>
            <a:latin typeface="Myriad Pro" charset="0"/>
            <a:ea typeface="Myriad Pro" charset="0"/>
            <a:cs typeface="Myriad Pro" charset="0"/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5710358</TotalTime>
  <Words>2132</Words>
  <Application>Microsoft Macintosh PowerPoint</Application>
  <PresentationFormat>On-screen Show (4:3)</PresentationFormat>
  <Paragraphs>595</Paragraphs>
  <Slides>66</Slides>
  <Notes>58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3" baseType="lpstr">
      <vt:lpstr>.AppleSystemUIFont</vt:lpstr>
      <vt:lpstr>Calibri</vt:lpstr>
      <vt:lpstr>Helvetica Neue Medium</vt:lpstr>
      <vt:lpstr>Myriad Pro</vt:lpstr>
      <vt:lpstr>Times New Roman</vt:lpstr>
      <vt:lpstr>Arial</vt:lpstr>
      <vt:lpstr>Тема Office</vt:lpstr>
      <vt:lpstr>RL@Coursera week 2   Global optimality: discounted return </vt:lpstr>
      <vt:lpstr>Explaining goals to agent through reward</vt:lpstr>
      <vt:lpstr>Explaining goals to agent through reward</vt:lpstr>
      <vt:lpstr>Explaining goals to agent through reward</vt:lpstr>
      <vt:lpstr>E.g.: data center non-stop cooling system</vt:lpstr>
      <vt:lpstr>E.g.: data center non-stop cooling system</vt:lpstr>
      <vt:lpstr>E.g.: сleaning robot</vt:lpstr>
      <vt:lpstr>E.g.: сleaning robot</vt:lpstr>
      <vt:lpstr>Reward discounting </vt:lpstr>
      <vt:lpstr>Discounting makes sums finite </vt:lpstr>
      <vt:lpstr>Discounting is inherent to humans</vt:lpstr>
      <vt:lpstr>Discounting is inherent to humans</vt:lpstr>
      <vt:lpstr>Discounting: another view</vt:lpstr>
      <vt:lpstr>Discounting: another view</vt:lpstr>
      <vt:lpstr>Discounting: another view</vt:lpstr>
      <vt:lpstr>Reward design – don’t shift, reward for WHAT</vt:lpstr>
      <vt:lpstr>Reward design – don’t shift, reward for WHAT</vt:lpstr>
      <vt:lpstr>Reward design – don’t shift, reward for WHAT</vt:lpstr>
      <vt:lpstr>Reward design – scaling, shaping  </vt:lpstr>
      <vt:lpstr>Reward design – scaling, shaping  </vt:lpstr>
      <vt:lpstr>Global optimality:  state and action value functions</vt:lpstr>
      <vt:lpstr>How to find an optimal policy? </vt:lpstr>
      <vt:lpstr>How to find an optimal policy? </vt:lpstr>
      <vt:lpstr>How to find an optimal policy? </vt:lpstr>
      <vt:lpstr>State-value function </vt:lpstr>
      <vt:lpstr>State-value function</vt:lpstr>
      <vt:lpstr>State-value function</vt:lpstr>
      <vt:lpstr>State-value function</vt:lpstr>
      <vt:lpstr>Bellman expectation equation for</vt:lpstr>
      <vt:lpstr>Bellman expectation equation for</vt:lpstr>
      <vt:lpstr>Bellman expectation equation for</vt:lpstr>
      <vt:lpstr>Action-value function</vt:lpstr>
      <vt:lpstr>Action-value function</vt:lpstr>
      <vt:lpstr>Relations between            and</vt:lpstr>
      <vt:lpstr>Bellman expectation equation for</vt:lpstr>
      <vt:lpstr>Bellman expectation equation for</vt:lpstr>
      <vt:lpstr>What are we going to do with value function?</vt:lpstr>
      <vt:lpstr>Optimal policy is the one with the biggest</vt:lpstr>
      <vt:lpstr>Bellman optimality equation for</vt:lpstr>
      <vt:lpstr>Bellman optimality equation for</vt:lpstr>
      <vt:lpstr>Bellman optimality equation for</vt:lpstr>
      <vt:lpstr>Bellman optimality equation for</vt:lpstr>
      <vt:lpstr>Bellman optimality equation for</vt:lpstr>
      <vt:lpstr>Bellman optimality equation for</vt:lpstr>
      <vt:lpstr>Well, that was tough. What’s next?</vt:lpstr>
      <vt:lpstr>Generalized policy iteration:   Policy: evaluation &amp; improvement</vt:lpstr>
      <vt:lpstr>Model-based setup with value-based approach</vt:lpstr>
      <vt:lpstr>Policy evaluation: motivation</vt:lpstr>
      <vt:lpstr>Policy evaluation: algorithm</vt:lpstr>
      <vt:lpstr>Policy improvement: an idea</vt:lpstr>
      <vt:lpstr>Policy improvement: an idea</vt:lpstr>
      <vt:lpstr>Policy improvement: convergence</vt:lpstr>
      <vt:lpstr>Policy improvement: convergence</vt:lpstr>
      <vt:lpstr>Determining an optimal policy from              ,</vt:lpstr>
      <vt:lpstr>Determining an optimal policy from              ,</vt:lpstr>
      <vt:lpstr>Precise evaluation is not needed</vt:lpstr>
      <vt:lpstr>PowerPoint Presentation</vt:lpstr>
      <vt:lpstr>PowerPoint Presentation</vt:lpstr>
      <vt:lpstr>Roadmap</vt:lpstr>
      <vt:lpstr>Generalized policy iteration:   Policy and value iteration</vt:lpstr>
      <vt:lpstr>The idea of policy and value iterations</vt:lpstr>
      <vt:lpstr>The idea of policy and value iterations</vt:lpstr>
      <vt:lpstr>The idea of policy and value iterations</vt:lpstr>
      <vt:lpstr>PowerPoint Presentation</vt:lpstr>
      <vt:lpstr>PowerPoint Presentation</vt:lpstr>
      <vt:lpstr>Value iteration (VI) vs. Policy iteration (PI)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User</dc:creator>
  <cp:lastModifiedBy> </cp:lastModifiedBy>
  <cp:revision>3827</cp:revision>
  <cp:lastPrinted>2017-10-10T09:32:55Z</cp:lastPrinted>
  <dcterms:created xsi:type="dcterms:W3CDTF">2005-01-01T07:06:31Z</dcterms:created>
  <dcterms:modified xsi:type="dcterms:W3CDTF">2017-11-28T19:48:50Z</dcterms:modified>
</cp:coreProperties>
</file>